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408" r:id="rId4"/>
    <p:sldId id="418" r:id="rId5"/>
    <p:sldId id="417" r:id="rId6"/>
    <p:sldId id="421" r:id="rId7"/>
    <p:sldId id="423" r:id="rId8"/>
    <p:sldId id="422" r:id="rId9"/>
    <p:sldId id="420" r:id="rId10"/>
    <p:sldId id="424" r:id="rId11"/>
    <p:sldId id="4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E40F39-8D60-DE48-AF9C-C3602FCFEC2D}">
          <p14:sldIdLst>
            <p14:sldId id="408"/>
            <p14:sldId id="418"/>
            <p14:sldId id="417"/>
            <p14:sldId id="421"/>
            <p14:sldId id="423"/>
            <p14:sldId id="422"/>
            <p14:sldId id="420"/>
            <p14:sldId id="424"/>
            <p14:sldId id="4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000"/>
    <a:srgbClr val="E5007E"/>
    <a:srgbClr val="1B345F"/>
    <a:srgbClr val="E50000"/>
    <a:srgbClr val="A8C056"/>
    <a:srgbClr val="000000"/>
    <a:srgbClr val="C56B66"/>
    <a:srgbClr val="486D8F"/>
    <a:srgbClr val="B5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5"/>
    <p:restoredTop sz="92049"/>
  </p:normalViewPr>
  <p:slideViewPr>
    <p:cSldViewPr snapToGrid="0" snapToObjects="1">
      <p:cViewPr varScale="1">
        <p:scale>
          <a:sx n="80" d="100"/>
          <a:sy n="80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EFB3-BCCF-0648-B39A-B4CA9AAC625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64B10-EBC9-E34F-BB39-43200677F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F058-2E9C-D648-9EAD-BC13B6CFD68F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A631-A7DC-2C43-AC99-6B3DF867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9C1E4-8D02-8F47-9CCA-151B2727ED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5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3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3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4987-482F-8249-B21F-F38E336D7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90DA2-342E-934E-B695-EE3D50438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47F2E-24AD-8249-971C-69EEC0B8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EBF2B-9DCD-9E4F-8DCC-C08EFCA3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645F7-FE0E-8943-8696-0F0A370B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52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8E83-99A7-2340-93E7-78816565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B821-74F8-8A40-9847-FA10D4A0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1ECCE-7010-A545-A353-14EAB07A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6F52B-3055-1745-96D6-149CA5D0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0CB3D-5903-F646-AFF8-C3B71A11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A580-D804-4F48-9B61-DB914CC8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32E84-807D-4545-875C-A2E484D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3CA88-C507-D64F-B08C-94632F83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7311-E69F-F94C-8024-DF830C9C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1159-9D2B-1F45-A053-258EDE53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2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4EC5-188D-9546-815B-AAD5FF8D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8198C-D545-8F47-A19E-835527A1D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8B28C-926D-6343-977E-CFF093D43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F299B-6531-2543-8EB0-66F7EB9E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CBD33-2D6D-E04B-ACF1-016E9DEE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51A4-E96A-084F-8FE5-E4F0D7BF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49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61E8-3CD9-704D-B37F-E2E5DB92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D11F-BDAE-B04F-B709-89D264606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3EF44-C130-5141-BCE6-AE35FA0EC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78AB0-B990-C44E-B380-3DEA7712C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C6E95-6020-264E-BD8C-F3E90E43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E3C45-3622-2D4E-BA1F-250A1B61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D938E-91DB-954D-AB3C-3791D820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FFE79-E399-7A4C-8C90-75F9416A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1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1CCD-3B16-9145-9964-30E4397A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9D8E2-DAE3-7B47-8B69-AEC241BB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E6D98-AEE4-BA4B-9D6A-23E564A8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89DC3-C0C0-6C42-BE9F-805CCE92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3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38237-4A5D-BE43-A8BA-39EF4B9A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03591-2F6D-BC4E-BBDA-53EE602C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F7A43-39B4-194F-8BBA-A18D52C8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7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68DE-A3E6-DB4E-86DB-27773C48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F19A7-372D-B74B-A539-AB3E293B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6F755-3883-B148-94AE-C2372D18A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582E5-32A4-124B-86ED-8F0B34B7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DA0D6-A5B6-7D40-8C9F-4E48D43F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C0766-28EE-7246-A31E-FC44CF7A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36-5558-A64F-BC6D-438C80E3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FBD62-842E-5B4A-9E44-9D20B94D4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234F1-C561-0F4F-9D3C-EFD07CBF0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9D07F-F03C-3C49-BEC6-5FB0C1EB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F5338-7E6C-DE44-92F4-DF204964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731EF-A4B5-F34F-B458-6616810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3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6DA9-88EB-5241-8AEE-61E5D737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E1E1F-8F5D-944C-BCBA-32581B7F1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9C2B-7A25-144F-9E02-B8F811B0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BA426-6137-744C-98A8-ED7528E1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BD737-74A9-8341-BB8F-27ED88DA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5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77B7F-786C-EC4D-AF1F-FDDDAB51A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BEEA5-A052-434B-A990-8D32429F7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8ADB1-E9D9-6E45-A801-AB04B8C4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8C4ED-1AF4-014C-9444-C23AC0D4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F0763-1976-554D-87E2-A7E2C558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81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FA73-CDC3-5245-9AD0-F3A456E70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005B7-4F91-F047-996B-7D522DDA6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5F68-8D13-B640-A5CB-E0D4F1C2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1BACC-D2A0-6549-ADF5-D3CC4047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A96D-47CE-3940-B486-27A08E79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4470-1A34-014A-98AB-A1648734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382F-6060-1C41-ACB8-3DB300078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8E64-CEDF-1D45-80C6-58D55EFC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0ABB-C080-4446-A36D-81F54EDF057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7DDB3-9DC1-E143-95CB-DD036AAB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CA56A-6468-4A47-AE08-261C9BA7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03EC-40CF-B645-9AF0-F1C45BBEA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8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4178-D758-4A4A-92BE-FC35B351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8C271-D22B-1D4E-9BF5-42E20426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45565-D0EB-AB43-8467-D0743BE2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44C4-E05A-7742-BA62-4C5E2D69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55B63-D645-F54B-8AE9-E7099BB1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1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154D-C7E1-0044-977F-9E32CC1C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AB28-AD94-DC4B-9F9D-007B92BED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25EA2-0144-CC4D-A61D-9A0A9B5E7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9CB6E-BCAA-2F42-BAE4-21938EDE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506FD-167F-7E44-A345-F958F93B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72DB8-5757-214A-AF18-156E9DD6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8705-49F0-4149-B352-2846C915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68F04-220C-6145-A8B1-F778ACE6E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A89E4-66E4-5947-B59E-5B3C8C099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AC85A-2645-F94F-947F-DE4B1AE3E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9DFA1-D560-504D-A8E9-4BD0D5CAB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42446-6C63-6B48-862C-4B11FB2B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541B2-4D9F-7F45-8CAA-7E790515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DF971-7419-9041-BB0A-1B2330D8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17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4E15-AFCB-224A-9CEE-50C55A30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F71AD-2694-174E-8123-5E0AA753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53FF7-909E-554D-BBFC-665ED1D6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A85AD-3D53-0147-B3A6-3C809AC7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6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D720F-BBCC-CF4E-B9C3-55D9CA75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CABD1-84E9-CA40-B364-3CE56317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0CBDE-D3DA-C84F-B7EC-9E073BC0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9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F108-CB70-7B4A-BFF3-CEF0ED25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01A0-D118-3044-9386-5B032453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78A60-DAF3-5A4F-8E09-085718DB6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F460E-B95D-0C42-9880-A2C23FEE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6D54-15EF-2940-B4D0-424A4631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9BF3-9FBE-6F48-8AE3-E3BD52F3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2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808-D1B9-C54C-B6EC-29669250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A105B-E79B-A84E-985A-B9DF31D0F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CED3F-E4A3-F64C-B40B-5E6142BA7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C20FE-A378-F449-AA9E-40A7F90F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04F70-3395-A743-9090-8743EFAF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ACA3-2CF8-1942-9417-84DACD19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6855-B249-9646-A031-DE40F9F4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1447C-4103-0F49-9E8E-7A00F7900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F06CA-2873-414C-83BD-7AD59797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DAB8B-3234-B644-B83B-1FADA0C2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C757B-70DC-9A49-9268-4E490A10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6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13568-0F89-9B49-AA97-914EC365F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76724-124C-1A47-BD02-B2DAE4670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7389C-947F-8542-A8AB-A1EA16F9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5EDF-A0F0-7E4F-8D52-5452CDB8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5C290-604F-0042-9A64-61187ED9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4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8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0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8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D5FA-72D2-5846-A06C-327D72D97D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CAB9-BC00-5A49-A819-FF79E3A9137A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EAEF78-1E27-9B47-86D9-D4A85378A0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8505223" y="3172626"/>
            <a:ext cx="6611554" cy="486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AF6914-D9E7-0C4A-87D4-21256C2027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678" y="5461790"/>
            <a:ext cx="1077122" cy="10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2C2F8-F58C-6F4A-9AD8-D1C67214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585FF-8613-524A-A4E1-4294C4EA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BF7A2-A35D-2F44-A029-4B2A0D325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8A72-72DC-1444-B01C-EA22E12EB4A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E2891-CC5B-434B-AF66-29FF5868E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EF1A-9B92-8D48-95CE-1B90FE1BE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0F86-36FE-6C45-AA0F-589F71AF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0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056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19A3E-8EED-2642-95B9-061B1305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0025C-B9AD-074C-91A3-8A1D52BB7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729B-CF8F-874A-9C1B-F98BA0E0F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E511-89F7-4641-9933-68CCD80BA7F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6E892-6C39-7445-B896-46548D582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38C8-E619-9349-B8C8-7A749E33F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AB3D-EF14-F348-9135-6F6E2B4A20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FEE42-D8D2-F145-9262-884DB51D5C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 rot="5400000">
            <a:off x="8508606" y="3243752"/>
            <a:ext cx="6991098" cy="370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6D8E9-D83E-7742-B94B-8E340BC24B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95927" y="5902180"/>
            <a:ext cx="819439" cy="8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andmedia.co.uk/publications/write-on-pri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3C37-D284-694D-96B7-24C972ACC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224" y="538540"/>
            <a:ext cx="6409839" cy="156219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Aft>
                <a:spcPts val="1800"/>
              </a:spcAft>
            </a:pPr>
            <a:r>
              <a:rPr lang="en-GB" sz="11500" b="1" cap="none" dirty="0">
                <a:ln>
                  <a:solidFill>
                    <a:srgbClr val="EBB000"/>
                  </a:solidFill>
                </a:ln>
                <a:solidFill>
                  <a:schemeClr val="bg1"/>
                </a:solidFill>
                <a:latin typeface="+mn-lt"/>
              </a:rPr>
              <a:t>Write On </a:t>
            </a:r>
            <a:endParaRPr lang="en-US" sz="4000" cap="none" dirty="0">
              <a:ln>
                <a:solidFill>
                  <a:srgbClr val="EBB000"/>
                </a:solidFill>
              </a:ln>
              <a:solidFill>
                <a:srgbClr val="EBB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3540" y="2507939"/>
            <a:ext cx="3727970" cy="646331"/>
          </a:xfrm>
          <a:prstGeom prst="rect">
            <a:avLst/>
          </a:prstGeom>
          <a:solidFill>
            <a:schemeClr val="bg2">
              <a:lumMod val="40000"/>
              <a:lumOff val="6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 Agent</a:t>
            </a:r>
            <a:endParaRPr lang="en-US" sz="36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D1464-7E8D-484A-8F89-061C9CFB0B5A}"/>
              </a:ext>
            </a:extLst>
          </p:cNvPr>
          <p:cNvSpPr txBox="1"/>
          <p:nvPr/>
        </p:nvSpPr>
        <p:spPr>
          <a:xfrm>
            <a:off x="11505063" y="61414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F0F47-F49F-F74B-96AF-2245070F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01989"/>
            <a:ext cx="1878106" cy="2659071"/>
          </a:xfrm>
          <a:prstGeom prst="rect">
            <a:avLst/>
          </a:prstGeom>
          <a:ln>
            <a:solidFill>
              <a:srgbClr val="486D8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F530E-BC87-CA4A-A311-84394B1EC14D}"/>
              </a:ext>
            </a:extLst>
          </p:cNvPr>
          <p:cNvSpPr txBox="1"/>
          <p:nvPr/>
        </p:nvSpPr>
        <p:spPr>
          <a:xfrm>
            <a:off x="6096000" y="4854141"/>
            <a:ext cx="5295510" cy="707886"/>
          </a:xfrm>
          <a:prstGeom prst="rect">
            <a:avLst/>
          </a:prstGeom>
          <a:solidFill>
            <a:srgbClr val="EBB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opening to a spy novel, introducing the main character.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12710" y="746754"/>
            <a:ext cx="3668961" cy="5169542"/>
          </a:xfrm>
          <a:prstGeom prst="rect">
            <a:avLst/>
          </a:prstGeom>
          <a:ln>
            <a:solidFill>
              <a:srgbClr val="486D8F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B9655F-F06B-DA4E-941A-44A6A5398E29}"/>
              </a:ext>
            </a:extLst>
          </p:cNvPr>
          <p:cNvSpPr/>
          <p:nvPr/>
        </p:nvSpPr>
        <p:spPr>
          <a:xfrm>
            <a:off x="9981889" y="1703513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EBB000"/>
                </a:solidFill>
              </a:rPr>
              <a:t>online</a:t>
            </a:r>
            <a:endParaRPr lang="en-GB" sz="4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189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4620-0B59-4A4B-93FB-7944995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32" y="842610"/>
            <a:ext cx="6393451" cy="73884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E5007E"/>
                </a:solidFill>
              </a:rPr>
              <a:t>Who’s your spy? Creating a spy profile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59656" y="872986"/>
            <a:ext cx="3402262" cy="4793765"/>
          </a:xfrm>
          <a:prstGeom prst="rect">
            <a:avLst/>
          </a:prstGeom>
          <a:ln>
            <a:solidFill>
              <a:srgbClr val="486D8F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A71C2E-64C3-8746-9EDB-F1737A033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333" y="1581456"/>
            <a:ext cx="6393451" cy="4085295"/>
          </a:xfrm>
          <a:solidFill>
            <a:schemeClr val="bg1"/>
          </a:solidFill>
          <a:ln>
            <a:solidFill>
              <a:srgbClr val="486D8F"/>
            </a:solidFill>
          </a:ln>
        </p:spPr>
        <p:txBody>
          <a:bodyPr lIns="144000" tIns="144000" rIns="144000" bIns="14400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What sort of spy will you create? Use the prompts below to help you build up a sense of your character.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Codename?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Strengths?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Vulnerabilities?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1B345F"/>
                </a:solidFill>
              </a:rPr>
              <a:t>Favourite</a:t>
            </a:r>
            <a:r>
              <a:rPr lang="en-US" sz="2000" dirty="0">
                <a:solidFill>
                  <a:srgbClr val="1B345F"/>
                </a:solidFill>
              </a:rPr>
              <a:t> gadget?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What or who do they fear?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Who are they working for?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Who are they spying on?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What is their mission?</a:t>
            </a:r>
          </a:p>
        </p:txBody>
      </p:sp>
    </p:spTree>
    <p:extLst>
      <p:ext uri="{BB962C8B-B14F-4D97-AF65-F5344CB8AC3E}">
        <p14:creationId xmlns:p14="http://schemas.microsoft.com/office/powerpoint/2010/main" val="137901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4620-0B59-4A4B-93FB-7944995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07" y="253428"/>
            <a:ext cx="10305585" cy="7388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5007E"/>
                </a:solidFill>
              </a:rPr>
              <a:t>Grabbing the reader’s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6A5A-13C5-3548-86EF-468D406DC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480" y="1082836"/>
            <a:ext cx="6096082" cy="4963926"/>
          </a:xfrm>
          <a:solidFill>
            <a:schemeClr val="bg1"/>
          </a:solidFill>
          <a:ln>
            <a:solidFill>
              <a:srgbClr val="486D8F"/>
            </a:solidFill>
          </a:ln>
        </p:spPr>
        <p:txBody>
          <a:bodyPr lIns="144000" tIns="144000" rIns="144000" bIns="14400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1B345F"/>
                </a:solidFill>
              </a:rPr>
              <a:t>On the next slide are the opening lines to ten spy novels – from classics such as James Bond to recent novels for young adults. (You can find out the authors and titles on slide 8.)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45F"/>
                </a:solidFill>
              </a:rPr>
              <a:t>Read the different openings and choose the one that most makes you want to read on.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45F"/>
                </a:solidFill>
              </a:rPr>
              <a:t>Share your choices in chat, with your reasons.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45F"/>
                </a:solidFill>
              </a:rPr>
              <a:t>Stretch your spy-writing muscles by writing the next couple of sentences for the opening you chose. Try to imitate the style as closely as possible.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45F"/>
                </a:solidFill>
              </a:rPr>
              <a:t>Scroll through chat to see how other people have continued the openings. Choose one or two you think work particularly well and explain why.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25762" y="1082836"/>
            <a:ext cx="3523030" cy="4963926"/>
          </a:xfrm>
          <a:prstGeom prst="rect">
            <a:avLst/>
          </a:prstGeom>
          <a:solidFill>
            <a:schemeClr val="bg1"/>
          </a:solidFill>
          <a:ln>
            <a:solidFill>
              <a:srgbClr val="486D8F"/>
            </a:solidFill>
          </a:ln>
        </p:spPr>
      </p:pic>
    </p:spTree>
    <p:extLst>
      <p:ext uri="{BB962C8B-B14F-4D97-AF65-F5344CB8AC3E}">
        <p14:creationId xmlns:p14="http://schemas.microsoft.com/office/powerpoint/2010/main" val="330178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91A587-D459-AD4F-B029-B3E732164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38" y="832694"/>
            <a:ext cx="10326923" cy="4821700"/>
          </a:xfrm>
          <a:solidFill>
            <a:schemeClr val="bg1"/>
          </a:solidFill>
          <a:ln>
            <a:solidFill>
              <a:srgbClr val="486D8F"/>
            </a:solidFill>
          </a:ln>
        </p:spPr>
        <p:txBody>
          <a:bodyPr lIns="144000" tIns="144000" rIns="144000" bIns="144000" numCol="2" spcCol="900000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The Secret Service holds much that is kept secret even from very senior officers in the organisation. Only M and his Chief of Staff know absolutely everything there is to know.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I returned from the City about three o’clock on that May afternoon pretty well disgusted with life.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E0E0E"/>
                </a:solidFill>
              </a:rPr>
              <a:t>The truth is, if old Major Dover hadn’t dropped dead at Taunton races Jim would never have come to </a:t>
            </a:r>
            <a:r>
              <a:rPr lang="en-GB" sz="1800" dirty="0" err="1">
                <a:solidFill>
                  <a:srgbClr val="0E0E0E"/>
                </a:solidFill>
              </a:rPr>
              <a:t>Thursgood’s</a:t>
            </a:r>
            <a:r>
              <a:rPr lang="en-GB" sz="1800" dirty="0">
                <a:solidFill>
                  <a:srgbClr val="0E0E0E"/>
                </a:solidFill>
              </a:rPr>
              <a:t> at all.</a:t>
            </a:r>
            <a:endParaRPr lang="en-GB" sz="18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‘How long have we been sitting here?’ I said. I picked up the field glasses and studied the bored young American soldier in his glass-sided box.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‘Nearly a quarter of a century,’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262626"/>
                </a:solidFill>
              </a:rPr>
              <a:t>When the doorbell rings at three in the morning, it's never good news.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How does one describe Artemis Fowl? Various psychiatrists have tried and failed.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I wanted to be heroic and I pretended I was.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It’s hard to smile when you’re having dinner with Nazis.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I scanned the room I was about to break into from the inside of the ventilation shaft.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It is cold at six-forty in the morning of a March day in Paris, and seems even colder when a man is about to be executed by firing squad.</a:t>
            </a:r>
          </a:p>
        </p:txBody>
      </p:sp>
    </p:spTree>
    <p:extLst>
      <p:ext uri="{BB962C8B-B14F-4D97-AF65-F5344CB8AC3E}">
        <p14:creationId xmlns:p14="http://schemas.microsoft.com/office/powerpoint/2010/main" val="224316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A15A2E-21F1-904A-A506-7B58BEF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74" y="1082836"/>
            <a:ext cx="10305585" cy="7388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5007E"/>
                </a:solidFill>
              </a:rPr>
              <a:t>Bringing your spy to life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76D4CC-2C8B-A148-AB65-49CED63C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34" y="2038865"/>
            <a:ext cx="6096082" cy="4015695"/>
          </a:xfrm>
          <a:solidFill>
            <a:schemeClr val="bg1"/>
          </a:solidFill>
          <a:ln>
            <a:solidFill>
              <a:srgbClr val="486D8F"/>
            </a:solidFill>
          </a:ln>
        </p:spPr>
        <p:txBody>
          <a:bodyPr lIns="144000" tIns="144000" rIns="144000" bIns="144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45F"/>
                </a:solidFill>
              </a:rPr>
              <a:t>Drawing on your spy profile and using what you have learned from the spy novels on the previous page, write the first paragraph of your own novel.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1B345F"/>
                </a:solidFill>
              </a:rPr>
              <a:t>Don’t worry about getting it exactly right – this is only a first draft.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45F"/>
                </a:solidFill>
              </a:rPr>
              <a:t>Read over your draft and identify at least one thing you really like about it.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45F"/>
                </a:solidFill>
              </a:rPr>
              <a:t>Share both your draft opening and your comment on it in chat.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0A566-A62E-8E48-9AFF-87C3430E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25762" y="1082836"/>
            <a:ext cx="3523030" cy="4963926"/>
          </a:xfrm>
          <a:prstGeom prst="rect">
            <a:avLst/>
          </a:prstGeom>
          <a:solidFill>
            <a:schemeClr val="bg1"/>
          </a:solidFill>
          <a:ln>
            <a:solidFill>
              <a:srgbClr val="486D8F"/>
            </a:solidFill>
          </a:ln>
        </p:spPr>
      </p:pic>
    </p:spTree>
    <p:extLst>
      <p:ext uri="{BB962C8B-B14F-4D97-AF65-F5344CB8AC3E}">
        <p14:creationId xmlns:p14="http://schemas.microsoft.com/office/powerpoint/2010/main" val="290200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A15A2E-21F1-904A-A506-7B58BEF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93" y="253428"/>
            <a:ext cx="10305585" cy="7388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5007E"/>
                </a:solidFill>
              </a:rPr>
              <a:t>Even James Bond got re-drafted!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76D4CC-2C8B-A148-AB65-49CED63C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9" y="992273"/>
            <a:ext cx="6911628" cy="5183937"/>
          </a:xfrm>
          <a:solidFill>
            <a:schemeClr val="bg1"/>
          </a:solidFill>
          <a:ln>
            <a:solidFill>
              <a:srgbClr val="486D8F"/>
            </a:solidFill>
          </a:ln>
        </p:spPr>
        <p:txBody>
          <a:bodyPr lIns="144000" tIns="144000" rIns="144000" bIns="14400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1B345F"/>
                </a:solidFill>
              </a:rPr>
              <a:t>The extracts below show the way in which Ian Fleming redrafted the opening sentence of the first James Bond novel, </a:t>
            </a:r>
            <a:r>
              <a:rPr lang="en-US" sz="2000" i="1" dirty="0">
                <a:solidFill>
                  <a:srgbClr val="1B345F"/>
                </a:solidFill>
              </a:rPr>
              <a:t>Casino Royale</a:t>
            </a:r>
            <a:r>
              <a:rPr lang="en-US" sz="2000" dirty="0">
                <a:solidFill>
                  <a:srgbClr val="1B345F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Read the three versions and in chat comment on the changes Fleming made.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B345F"/>
                </a:solidFill>
              </a:rPr>
              <a:t>Use your experience of looking at these drafts to think about how you might alter your own 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0A566-A62E-8E48-9AFF-87C3430E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12012" y="992273"/>
            <a:ext cx="3679178" cy="5183937"/>
          </a:xfrm>
          <a:prstGeom prst="rect">
            <a:avLst/>
          </a:prstGeom>
          <a:solidFill>
            <a:schemeClr val="bg1"/>
          </a:solidFill>
          <a:ln>
            <a:solidFill>
              <a:srgbClr val="486D8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AEDAA-FC91-464C-ACE0-3C88C9CA608E}"/>
              </a:ext>
            </a:extLst>
          </p:cNvPr>
          <p:cNvSpPr txBox="1"/>
          <p:nvPr/>
        </p:nvSpPr>
        <p:spPr>
          <a:xfrm>
            <a:off x="1316721" y="3516080"/>
            <a:ext cx="6363061" cy="615553"/>
          </a:xfrm>
          <a:prstGeom prst="rect">
            <a:avLst/>
          </a:prstGeom>
          <a:solidFill>
            <a:srgbClr val="EBB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 1: </a:t>
            </a:r>
            <a:r>
              <a:rPr lang="en-GB" sz="1600" dirty="0"/>
              <a:t>Scent and smoke and sweat hit the taste buds with an acid thwack at three o’clock in the morning.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0EA03-BD82-0B44-810A-47EE07F5DF4B}"/>
              </a:ext>
            </a:extLst>
          </p:cNvPr>
          <p:cNvSpPr txBox="1"/>
          <p:nvPr/>
        </p:nvSpPr>
        <p:spPr>
          <a:xfrm>
            <a:off x="1316721" y="4232651"/>
            <a:ext cx="6363060" cy="615553"/>
          </a:xfrm>
          <a:prstGeom prst="rect">
            <a:avLst/>
          </a:prstGeom>
          <a:solidFill>
            <a:srgbClr val="EBB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 2: </a:t>
            </a:r>
            <a:r>
              <a:rPr lang="en-GB" sz="1600" dirty="0"/>
              <a:t>Scent and smoke can suddenly combine together and hit the taste buds with an acid shock at three o’clock in the morning.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D2544-81D9-9049-8269-AD78F72F76BE}"/>
              </a:ext>
            </a:extLst>
          </p:cNvPr>
          <p:cNvSpPr txBox="1"/>
          <p:nvPr/>
        </p:nvSpPr>
        <p:spPr>
          <a:xfrm>
            <a:off x="1316722" y="4949222"/>
            <a:ext cx="6363059" cy="1107996"/>
          </a:xfrm>
          <a:prstGeom prst="rect">
            <a:avLst/>
          </a:prstGeom>
          <a:solidFill>
            <a:srgbClr val="EBB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Final: </a:t>
            </a:r>
            <a:r>
              <a:rPr lang="en-GB" sz="1600" dirty="0"/>
              <a:t>The scent and smoke and sweat of a casino are nauseating at three in the morning. Then the soul-erosion produced by high gambling – a compost of greed and fear and nervous tension – becomes unbearable and the senses awake and revolt from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FDDD8D-E218-D742-92FF-942168FA7C15}"/>
              </a:ext>
            </a:extLst>
          </p:cNvPr>
          <p:cNvSpPr txBox="1"/>
          <p:nvPr/>
        </p:nvSpPr>
        <p:spPr>
          <a:xfrm>
            <a:off x="8637374" y="1853514"/>
            <a:ext cx="291619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can read the novelist Antony </a:t>
            </a:r>
            <a:r>
              <a:rPr lang="en-GB" dirty="0" err="1"/>
              <a:t>Horowtiz’s</a:t>
            </a:r>
            <a:r>
              <a:rPr lang="en-GB" dirty="0"/>
              <a:t> thoughts on the different versions here: https://</a:t>
            </a:r>
            <a:r>
              <a:rPr lang="en-GB" dirty="0" err="1"/>
              <a:t>www.waterstones.com</a:t>
            </a:r>
            <a:r>
              <a:rPr lang="en-GB" dirty="0"/>
              <a:t>/blog/the-birth-of-a-legend-anthony-horowitz-on-ian-flemings-casino-royale</a:t>
            </a:r>
          </a:p>
        </p:txBody>
      </p:sp>
    </p:spTree>
    <p:extLst>
      <p:ext uri="{BB962C8B-B14F-4D97-AF65-F5344CB8AC3E}">
        <p14:creationId xmlns:p14="http://schemas.microsoft.com/office/powerpoint/2010/main" val="237002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4620-0B59-4A4B-93FB-7944995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910" y="721542"/>
            <a:ext cx="5683889" cy="738846"/>
          </a:xfrm>
        </p:spPr>
        <p:txBody>
          <a:bodyPr>
            <a:normAutofit/>
          </a:bodyPr>
          <a:lstStyle/>
          <a:p>
            <a:r>
              <a:rPr lang="en-GB" b="1" dirty="0"/>
              <a:t>It’s time to </a:t>
            </a:r>
            <a:r>
              <a:rPr lang="en-US" b="1" dirty="0">
                <a:solidFill>
                  <a:srgbClr val="E5007E"/>
                </a:solidFill>
              </a:rPr>
              <a:t>WRITE ON</a:t>
            </a:r>
            <a:r>
              <a:rPr lang="en-US" b="1" dirty="0"/>
              <a:t>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5679" y="737471"/>
            <a:ext cx="3880047" cy="5466961"/>
          </a:xfrm>
          <a:prstGeom prst="rect">
            <a:avLst/>
          </a:prstGeom>
          <a:ln>
            <a:solidFill>
              <a:srgbClr val="486D8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0007D-C0EE-854B-9C16-4A8D524EE3E0}"/>
              </a:ext>
            </a:extLst>
          </p:cNvPr>
          <p:cNvSpPr txBox="1"/>
          <p:nvPr/>
        </p:nvSpPr>
        <p:spPr>
          <a:xfrm>
            <a:off x="5388970" y="2098650"/>
            <a:ext cx="5295510" cy="954107"/>
          </a:xfrm>
          <a:prstGeom prst="rect">
            <a:avLst/>
          </a:prstGeom>
          <a:solidFill>
            <a:srgbClr val="EBB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opening to a spy novel, introducing the main character.</a:t>
            </a:r>
          </a:p>
        </p:txBody>
      </p:sp>
    </p:spTree>
    <p:extLst>
      <p:ext uri="{BB962C8B-B14F-4D97-AF65-F5344CB8AC3E}">
        <p14:creationId xmlns:p14="http://schemas.microsoft.com/office/powerpoint/2010/main" val="92774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48ADAD-3A21-514B-9BD5-B998E242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38" y="832694"/>
            <a:ext cx="10326923" cy="4821700"/>
          </a:xfrm>
          <a:solidFill>
            <a:schemeClr val="bg1"/>
          </a:solidFill>
          <a:ln>
            <a:solidFill>
              <a:srgbClr val="486D8F"/>
            </a:solidFill>
          </a:ln>
        </p:spPr>
        <p:txBody>
          <a:bodyPr lIns="144000" tIns="144000" rIns="144000" bIns="144000" numCol="2" spcCol="900000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The Secret Service holds much that is kept secret even from very senior officers in the organisation. Only M and his Chief of Staff know absolutely everything there is to know. (Ian Fleming: </a:t>
            </a:r>
            <a:r>
              <a:rPr lang="en-GB" sz="1400" i="1" dirty="0">
                <a:solidFill>
                  <a:srgbClr val="000000"/>
                </a:solidFill>
              </a:rPr>
              <a:t>The Man with the Golden Gun</a:t>
            </a:r>
            <a:r>
              <a:rPr lang="en-GB" sz="1400" dirty="0">
                <a:solidFill>
                  <a:srgbClr val="000000"/>
                </a:solidFill>
              </a:rPr>
              <a:t>, 1965)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I returned from the City about three o’clock on that May afternoon pretty well disgusted with life. (John Buchan: </a:t>
            </a:r>
            <a:r>
              <a:rPr lang="en-GB" sz="1400" i="1" dirty="0">
                <a:solidFill>
                  <a:srgbClr val="000000"/>
                </a:solidFill>
              </a:rPr>
              <a:t>The Thirty-Nine Steps</a:t>
            </a:r>
            <a:r>
              <a:rPr lang="en-GB" sz="1400" dirty="0">
                <a:solidFill>
                  <a:srgbClr val="000000"/>
                </a:solidFill>
              </a:rPr>
              <a:t>, 1915)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E0E0E"/>
                </a:solidFill>
              </a:rPr>
              <a:t>The truth is, if old Major Dover hadn’t dropped dead at Taunton races Jim would never have come to </a:t>
            </a:r>
            <a:r>
              <a:rPr lang="en-GB" sz="1400" dirty="0" err="1">
                <a:solidFill>
                  <a:srgbClr val="0E0E0E"/>
                </a:solidFill>
              </a:rPr>
              <a:t>Thursgood’s</a:t>
            </a:r>
            <a:r>
              <a:rPr lang="en-GB" sz="1400" dirty="0">
                <a:solidFill>
                  <a:srgbClr val="0E0E0E"/>
                </a:solidFill>
              </a:rPr>
              <a:t> at all. (John le </a:t>
            </a:r>
            <a:r>
              <a:rPr lang="en-GB" sz="1400" dirty="0" err="1">
                <a:solidFill>
                  <a:srgbClr val="0E0E0E"/>
                </a:solidFill>
              </a:rPr>
              <a:t>Carré</a:t>
            </a:r>
            <a:r>
              <a:rPr lang="en-GB" sz="1400" dirty="0">
                <a:solidFill>
                  <a:srgbClr val="0E0E0E"/>
                </a:solidFill>
              </a:rPr>
              <a:t>: </a:t>
            </a:r>
            <a:r>
              <a:rPr lang="en-GB" sz="1400" i="1" dirty="0">
                <a:solidFill>
                  <a:srgbClr val="0E0E0E"/>
                </a:solidFill>
              </a:rPr>
              <a:t>Tinker, Tailor, Soldier, Spy</a:t>
            </a:r>
            <a:r>
              <a:rPr lang="en-GB" sz="1400" dirty="0">
                <a:solidFill>
                  <a:srgbClr val="0E0E0E"/>
                </a:solidFill>
              </a:rPr>
              <a:t>, 1974)</a:t>
            </a: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‘How long have we been sitting here?’ I said. I picked up the field glasses and studied the bored young American soldier in his glass-sided box.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‘Nearly a quarter of a century,’ (Len Deighton: </a:t>
            </a:r>
            <a:r>
              <a:rPr lang="en-GB" sz="1400" i="1" dirty="0">
                <a:solidFill>
                  <a:srgbClr val="000000"/>
                </a:solidFill>
              </a:rPr>
              <a:t>Berlin Game</a:t>
            </a:r>
            <a:r>
              <a:rPr lang="en-GB" sz="1400" dirty="0">
                <a:solidFill>
                  <a:srgbClr val="000000"/>
                </a:solidFill>
              </a:rPr>
              <a:t>, 1983)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262626"/>
                </a:solidFill>
              </a:rPr>
              <a:t>When the doorbell rings at three in the morning, it's never good news. (Anthony Horowitz: </a:t>
            </a:r>
            <a:r>
              <a:rPr lang="en-GB" sz="1400" i="1" dirty="0" err="1">
                <a:solidFill>
                  <a:srgbClr val="262626"/>
                </a:solidFill>
              </a:rPr>
              <a:t>Stormbreaker</a:t>
            </a:r>
            <a:r>
              <a:rPr lang="en-GB" sz="1400" dirty="0">
                <a:solidFill>
                  <a:srgbClr val="262626"/>
                </a:solidFill>
              </a:rPr>
              <a:t>, 2000)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How does one describe Artemis Fowl? Various psychiatrists have tried and failed. (Eoin </a:t>
            </a:r>
            <a:r>
              <a:rPr lang="en-GB" sz="1400" dirty="0" err="1">
                <a:solidFill>
                  <a:srgbClr val="000000"/>
                </a:solidFill>
              </a:rPr>
              <a:t>Colfer</a:t>
            </a:r>
            <a:r>
              <a:rPr lang="en-GB" sz="1400" dirty="0">
                <a:solidFill>
                  <a:srgbClr val="000000"/>
                </a:solidFill>
              </a:rPr>
              <a:t>: </a:t>
            </a:r>
            <a:r>
              <a:rPr lang="en-GB" sz="1400" i="1" dirty="0">
                <a:solidFill>
                  <a:srgbClr val="000000"/>
                </a:solidFill>
              </a:rPr>
              <a:t>Artemis Fowl</a:t>
            </a:r>
            <a:r>
              <a:rPr lang="en-GB" sz="1400" dirty="0">
                <a:solidFill>
                  <a:srgbClr val="000000"/>
                </a:solidFill>
              </a:rPr>
              <a:t>, 2001)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I wanted to be heroic and I pretended I was. (Elizabeth Wein: </a:t>
            </a:r>
            <a:r>
              <a:rPr lang="en-GB" sz="1400" i="1" dirty="0">
                <a:solidFill>
                  <a:srgbClr val="000000"/>
                </a:solidFill>
              </a:rPr>
              <a:t>Code Name Verity</a:t>
            </a:r>
            <a:r>
              <a:rPr lang="en-GB" sz="1400" dirty="0">
                <a:solidFill>
                  <a:srgbClr val="000000"/>
                </a:solidFill>
              </a:rPr>
              <a:t>, 2012)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It’s hard to smile when you’re having dinner with Nazis. (Alan Gratz: </a:t>
            </a:r>
            <a:r>
              <a:rPr lang="en-GB" sz="1400" i="1" dirty="0" err="1">
                <a:solidFill>
                  <a:srgbClr val="000000"/>
                </a:solidFill>
              </a:rPr>
              <a:t>Projekt</a:t>
            </a:r>
            <a:r>
              <a:rPr lang="en-GB" sz="1400" i="1" dirty="0">
                <a:solidFill>
                  <a:srgbClr val="000000"/>
                </a:solidFill>
              </a:rPr>
              <a:t> 1065</a:t>
            </a:r>
            <a:r>
              <a:rPr lang="en-GB" sz="1400" dirty="0">
                <a:solidFill>
                  <a:srgbClr val="000000"/>
                </a:solidFill>
              </a:rPr>
              <a:t>, 2018)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I scanned the room I was about to break into from the inside of the ventilation shaft. (Meghan Rogers:,</a:t>
            </a:r>
            <a:r>
              <a:rPr lang="en-GB" sz="1400" i="1" dirty="0">
                <a:solidFill>
                  <a:srgbClr val="000000"/>
                </a:solidFill>
              </a:rPr>
              <a:t> Crossing the Line</a:t>
            </a:r>
            <a:r>
              <a:rPr lang="en-GB" sz="1400" dirty="0">
                <a:solidFill>
                  <a:srgbClr val="000000"/>
                </a:solidFill>
              </a:rPr>
              <a:t> 2016)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It is cold at six-forty in the morning of a March day in Paris, and seems even colder when a man is about to be executed by firing squad. (Frederick Forsyth: </a:t>
            </a:r>
            <a:r>
              <a:rPr lang="en-GB" sz="1400" i="1" dirty="0">
                <a:solidFill>
                  <a:srgbClr val="000000"/>
                </a:solidFill>
              </a:rPr>
              <a:t>The Day of the Jackal</a:t>
            </a:r>
            <a:r>
              <a:rPr lang="en-GB" sz="1400" dirty="0">
                <a:solidFill>
                  <a:srgbClr val="000000"/>
                </a:solidFill>
              </a:rPr>
              <a:t>, 1967)</a:t>
            </a:r>
          </a:p>
        </p:txBody>
      </p:sp>
    </p:spTree>
    <p:extLst>
      <p:ext uri="{BB962C8B-B14F-4D97-AF65-F5344CB8AC3E}">
        <p14:creationId xmlns:p14="http://schemas.microsoft.com/office/powerpoint/2010/main" val="140864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B51E03-795A-1D49-A903-6CBB9B17C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048" y="931527"/>
            <a:ext cx="3436301" cy="4865200"/>
          </a:xfrm>
          <a:prstGeom prst="rect">
            <a:avLst/>
          </a:prstGeom>
          <a:ln>
            <a:solidFill>
              <a:srgbClr val="486D8F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C2DED0-A991-5541-84CE-8CD701458A70}"/>
              </a:ext>
            </a:extLst>
          </p:cNvPr>
          <p:cNvSpPr/>
          <p:nvPr/>
        </p:nvSpPr>
        <p:spPr>
          <a:xfrm>
            <a:off x="4646427" y="931527"/>
            <a:ext cx="6604667" cy="4847481"/>
          </a:xfrm>
          <a:prstGeom prst="rect">
            <a:avLst/>
          </a:prstGeom>
          <a:solidFill>
            <a:schemeClr val="bg1"/>
          </a:solidFill>
          <a:ln>
            <a:solidFill>
              <a:srgbClr val="486D8F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GB" sz="2100" b="1" dirty="0"/>
              <a:t>44 creative tasks to develop students’ writing muscles</a:t>
            </a:r>
            <a:endParaRPr lang="en-GB" sz="2100" i="1" dirty="0"/>
          </a:p>
          <a:p>
            <a:pPr fontAlgn="base">
              <a:spcAft>
                <a:spcPts val="600"/>
              </a:spcAft>
            </a:pPr>
            <a:r>
              <a:rPr lang="en-GB" sz="2100" i="1" dirty="0"/>
              <a:t>Write On </a:t>
            </a:r>
            <a:r>
              <a:rPr lang="en-GB" sz="2100" dirty="0"/>
              <a:t>is designed to give older secondary students the space and freedom to hone their writing skills through guided experimentation. By completing a number of beautifully illustrated activities, students: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100" dirty="0"/>
              <a:t>develop the ability to write for multiple audiences and purposes;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100" dirty="0"/>
              <a:t>learn how to think and plan for a wide range of writing tasks;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build confidence to tackle unseen GCSE writing tasks with originality and flair.</a:t>
            </a:r>
          </a:p>
          <a:p>
            <a:pPr fontAlgn="base"/>
            <a:r>
              <a:rPr lang="en-GB" sz="2100" b="1" dirty="0">
                <a:solidFill>
                  <a:srgbClr val="EBB000"/>
                </a:solidFill>
              </a:rPr>
              <a:t>Available at </a:t>
            </a:r>
            <a:r>
              <a:rPr lang="en-GB" sz="2100" dirty="0">
                <a:solidFill>
                  <a:srgbClr val="EBB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https://www.englishandmedia.co.uk/publications/write-on-print</a:t>
            </a:r>
            <a:r>
              <a:rPr lang="en-GB" sz="2100" dirty="0">
                <a:solidFill>
                  <a:srgbClr val="EBB000"/>
                </a:solidFill>
              </a:rPr>
              <a:t> </a:t>
            </a:r>
            <a:endParaRPr lang="en-GB" sz="2100" b="0" i="0" dirty="0">
              <a:solidFill>
                <a:srgbClr val="EBB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5590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B5E0E0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1115</Words>
  <Application>Microsoft Macintosh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Custom Design</vt:lpstr>
      <vt:lpstr>Office Theme</vt:lpstr>
      <vt:lpstr>Write On </vt:lpstr>
      <vt:lpstr>Who’s your spy? Creating a spy profile</vt:lpstr>
      <vt:lpstr>Grabbing the reader’s attention</vt:lpstr>
      <vt:lpstr>PowerPoint Presentation</vt:lpstr>
      <vt:lpstr>Bringing your spy to life</vt:lpstr>
      <vt:lpstr>Even James Bond got re-drafted!</vt:lpstr>
      <vt:lpstr>It’s time to WRITE ON!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Grammar in Context at KS3</dc:title>
  <dc:creator>dan clayton</dc:creator>
  <cp:lastModifiedBy>Lucy Webster</cp:lastModifiedBy>
  <cp:revision>85</cp:revision>
  <cp:lastPrinted>2020-10-06T11:27:40Z</cp:lastPrinted>
  <dcterms:created xsi:type="dcterms:W3CDTF">2020-10-01T08:57:27Z</dcterms:created>
  <dcterms:modified xsi:type="dcterms:W3CDTF">2021-02-23T09:22:03Z</dcterms:modified>
</cp:coreProperties>
</file>