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9"/>
  </p:notesMasterIdLst>
  <p:handoutMasterIdLst>
    <p:handoutMasterId r:id="rId10"/>
  </p:handoutMasterIdLst>
  <p:sldIdLst>
    <p:sldId id="408" r:id="rId4"/>
    <p:sldId id="409" r:id="rId5"/>
    <p:sldId id="414" r:id="rId6"/>
    <p:sldId id="411" r:id="rId7"/>
    <p:sldId id="41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E40F39-8D60-DE48-AF9C-C3602FCFEC2D}">
          <p14:sldIdLst>
            <p14:sldId id="408"/>
            <p14:sldId id="409"/>
            <p14:sldId id="414"/>
            <p14:sldId id="411"/>
            <p14:sldId id="4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D8F"/>
    <a:srgbClr val="C56B66"/>
    <a:srgbClr val="B5E0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3"/>
    <p:restoredTop sz="92049"/>
  </p:normalViewPr>
  <p:slideViewPr>
    <p:cSldViewPr snapToGrid="0" snapToObjects="1">
      <p:cViewPr varScale="1">
        <p:scale>
          <a:sx n="103" d="100"/>
          <a:sy n="103" d="100"/>
        </p:scale>
        <p:origin x="1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CEFB3-BCCF-0648-B39A-B4CA9AAC6250}" type="datetimeFigureOut">
              <a:rPr lang="en-US" smtClean="0"/>
              <a:t>2/2/21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164B10-EBC9-E34F-BB39-43200677FE46}" type="slidenum">
              <a:rPr lang="en-US" smtClean="0"/>
              <a:t>‹#›</a:t>
            </a:fld>
            <a:endParaRPr lang="en-US"/>
          </a:p>
        </p:txBody>
      </p:sp>
    </p:spTree>
    <p:extLst>
      <p:ext uri="{BB962C8B-B14F-4D97-AF65-F5344CB8AC3E}">
        <p14:creationId xmlns:p14="http://schemas.microsoft.com/office/powerpoint/2010/main" val="69925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CF058-2E9C-D648-9EAD-BC13B6CFD68F}" type="datetimeFigureOut">
              <a:rPr lang="en-US" smtClean="0"/>
              <a:t>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BA631-A7DC-2C43-AC99-6B3DF867E9F6}" type="slidenum">
              <a:rPr lang="en-US" smtClean="0"/>
              <a:t>‹#›</a:t>
            </a:fld>
            <a:endParaRPr lang="en-US"/>
          </a:p>
        </p:txBody>
      </p:sp>
    </p:spTree>
    <p:extLst>
      <p:ext uri="{BB962C8B-B14F-4D97-AF65-F5344CB8AC3E}">
        <p14:creationId xmlns:p14="http://schemas.microsoft.com/office/powerpoint/2010/main" val="2106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99C1E4-8D02-8F47-9CCA-151B2727ED12}" type="slidenum">
              <a:rPr lang="en-GB" smtClean="0"/>
              <a:t>1</a:t>
            </a:fld>
            <a:endParaRPr lang="en-GB"/>
          </a:p>
        </p:txBody>
      </p:sp>
    </p:spTree>
    <p:extLst>
      <p:ext uri="{BB962C8B-B14F-4D97-AF65-F5344CB8AC3E}">
        <p14:creationId xmlns:p14="http://schemas.microsoft.com/office/powerpoint/2010/main" val="197565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9CE511-89F7-4641-9933-68CCD80BA7F0}"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25456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CE511-89F7-4641-9933-68CCD80BA7F0}"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114119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CE511-89F7-4641-9933-68CCD80BA7F0}"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875476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1D5FA-72D2-5846-A06C-327D72D97D96}"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26051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1D5FA-72D2-5846-A06C-327D72D97D96}"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2979118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D1D5FA-72D2-5846-A06C-327D72D97D96}"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40525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1D5FA-72D2-5846-A06C-327D72D97D96}"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347024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1D5FA-72D2-5846-A06C-327D72D97D96}"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319638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1D5FA-72D2-5846-A06C-327D72D97D96}"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2821203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1D5FA-72D2-5846-A06C-327D72D97D96}"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2477044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D1D5FA-72D2-5846-A06C-327D72D97D96}"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179902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218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D1D5FA-72D2-5846-A06C-327D72D97D96}"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1542988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1D5FA-72D2-5846-A06C-327D72D97D96}"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107793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1D5FA-72D2-5846-A06C-327D72D97D96}"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AFCAB9-BC00-5A49-A819-FF79E3A9137A}" type="slidenum">
              <a:rPr lang="en-GB" smtClean="0"/>
              <a:t>‹#›</a:t>
            </a:fld>
            <a:endParaRPr lang="en-GB"/>
          </a:p>
        </p:txBody>
      </p:sp>
    </p:spTree>
    <p:extLst>
      <p:ext uri="{BB962C8B-B14F-4D97-AF65-F5344CB8AC3E}">
        <p14:creationId xmlns:p14="http://schemas.microsoft.com/office/powerpoint/2010/main" val="3234839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4987-482F-8249-B21F-F38E336D79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390DA2-342E-934E-B695-EE3D50438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A47F2E-24AD-8249-971C-69EEC0B83B90}"/>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5" name="Footer Placeholder 4">
            <a:extLst>
              <a:ext uri="{FF2B5EF4-FFF2-40B4-BE49-F238E27FC236}">
                <a16:creationId xmlns:a16="http://schemas.microsoft.com/office/drawing/2014/main" id="{6E9EBF2B-9DCD-9E4F-8DCC-C08EFCA34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B645F7-FE0E-8943-8696-0F0A370BD1C1}"/>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3736524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8E83-99A7-2340-93E7-7881656514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6DB821-74F8-8A40-9847-FA10D4A0E0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A1ECCE-7010-A545-A353-14EAB07A34CE}"/>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5" name="Footer Placeholder 4">
            <a:extLst>
              <a:ext uri="{FF2B5EF4-FFF2-40B4-BE49-F238E27FC236}">
                <a16:creationId xmlns:a16="http://schemas.microsoft.com/office/drawing/2014/main" id="{4E86F52B-3055-1745-96D6-149CA5D0B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60CB3D-5903-F646-AFF8-C3B71A1198C5}"/>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782066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A580-D804-4F48-9B61-DB914CC82B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332E84-807D-4545-875C-A2E484D5C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33CA88-C507-D64F-B08C-94632F838852}"/>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5" name="Footer Placeholder 4">
            <a:extLst>
              <a:ext uri="{FF2B5EF4-FFF2-40B4-BE49-F238E27FC236}">
                <a16:creationId xmlns:a16="http://schemas.microsoft.com/office/drawing/2014/main" id="{91F07311-E69F-F94C-8024-DF830C9C99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C1159-9D2B-1F45-A053-258EDE53453D}"/>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616022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4EC5-188D-9546-815B-AAD5FF8D60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18198C-D545-8F47-A19E-835527A1D6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8B28C-926D-6343-977E-CFF093D437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AF299B-6531-2543-8EB0-66F7EB9E1DED}"/>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6" name="Footer Placeholder 5">
            <a:extLst>
              <a:ext uri="{FF2B5EF4-FFF2-40B4-BE49-F238E27FC236}">
                <a16:creationId xmlns:a16="http://schemas.microsoft.com/office/drawing/2014/main" id="{08ECBD33-2D6D-E04B-ACF1-016E9DEE0E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7651A4-E96A-084F-8FE5-E4F0D7BFB36B}"/>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381849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61E8-3CD9-704D-B37F-E2E5DB924F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4FD11F-BDAE-B04F-B709-89D264606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33EF44-C130-5141-BCE6-AE35FA0EC9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878AB0-B990-C44E-B380-3DEA7712C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7C6E95-6020-264E-BD8C-F3E90E4394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7E3C45-3622-2D4E-BA1F-250A1B61975C}"/>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8" name="Footer Placeholder 7">
            <a:extLst>
              <a:ext uri="{FF2B5EF4-FFF2-40B4-BE49-F238E27FC236}">
                <a16:creationId xmlns:a16="http://schemas.microsoft.com/office/drawing/2014/main" id="{4EFD938E-91DB-954D-AB3C-3791D820B3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3FFE79-E399-7A4C-8C90-75F9416ADA08}"/>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2168314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1CCD-3B16-9145-9964-30E4397AD8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99D8E2-DAE3-7B47-8B69-AEC241BBDB1A}"/>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4" name="Footer Placeholder 3">
            <a:extLst>
              <a:ext uri="{FF2B5EF4-FFF2-40B4-BE49-F238E27FC236}">
                <a16:creationId xmlns:a16="http://schemas.microsoft.com/office/drawing/2014/main" id="{FDDE6D98-AEE4-BA4B-9D6A-23E564A81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F89DC3-C0C0-6C42-BE9F-805CCE92BD02}"/>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2718836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38237-4A5D-BE43-A8BA-39EF4B9A068C}"/>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3" name="Footer Placeholder 2">
            <a:extLst>
              <a:ext uri="{FF2B5EF4-FFF2-40B4-BE49-F238E27FC236}">
                <a16:creationId xmlns:a16="http://schemas.microsoft.com/office/drawing/2014/main" id="{41303591-2F6D-BC4E-BBDA-53EE602C15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2F7A43-39B4-194F-8BBA-A18D52C869F0}"/>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39440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9CE511-89F7-4641-9933-68CCD80BA7F0}"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2024553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68DE-A3E6-DB4E-86DB-27773C486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AF19A7-372D-B74B-A539-AB3E293B6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46F755-3883-B148-94AE-C2372D18A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1582E5-32A4-124B-86ED-8F0B34B7088D}"/>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6" name="Footer Placeholder 5">
            <a:extLst>
              <a:ext uri="{FF2B5EF4-FFF2-40B4-BE49-F238E27FC236}">
                <a16:creationId xmlns:a16="http://schemas.microsoft.com/office/drawing/2014/main" id="{2E2DA0D6-A5B6-7D40-8C9F-4E48D43FEF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C0766-28EE-7246-A31E-FC44CF7AA40D}"/>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3101875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7136-5558-A64F-BC6D-438C80E37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DFBD62-842E-5B4A-9E44-9D20B94D4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C234F1-C561-0F4F-9D3C-EFD07CBF0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F9D07F-F03C-3C49-BEC6-5FB0C1EBD9DF}"/>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6" name="Footer Placeholder 5">
            <a:extLst>
              <a:ext uri="{FF2B5EF4-FFF2-40B4-BE49-F238E27FC236}">
                <a16:creationId xmlns:a16="http://schemas.microsoft.com/office/drawing/2014/main" id="{E2CF5338-7E6C-DE44-92F4-DF2049641A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8731EF-A4B5-F34F-B458-66168105A726}"/>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44313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6DA9-88EB-5241-8AEE-61E5D7372F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4E1E1F-8F5D-944C-BCBA-32581B7F1F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1D9C2B-7A25-144F-9E02-B8F811B05E65}"/>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5" name="Footer Placeholder 4">
            <a:extLst>
              <a:ext uri="{FF2B5EF4-FFF2-40B4-BE49-F238E27FC236}">
                <a16:creationId xmlns:a16="http://schemas.microsoft.com/office/drawing/2014/main" id="{051BA426-6137-744C-98A8-ED7528E18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4BD737-74A9-8341-BB8F-27ED88DA5475}"/>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84355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77B7F-786C-EC4D-AF1F-FDDDAB51A8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BEEA5-A052-434B-A990-8D32429F70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8ADB1-E9D9-6E45-A801-AB04B8C45E18}"/>
              </a:ext>
            </a:extLst>
          </p:cNvPr>
          <p:cNvSpPr>
            <a:spLocks noGrp="1"/>
          </p:cNvSpPr>
          <p:nvPr>
            <p:ph type="dt" sz="half" idx="10"/>
          </p:nvPr>
        </p:nvSpPr>
        <p:spPr/>
        <p:txBody>
          <a:bodyPr/>
          <a:lstStyle/>
          <a:p>
            <a:fld id="{70788A72-72DC-1444-B01C-EA22E12EB4AA}" type="datetimeFigureOut">
              <a:rPr lang="en-GB" smtClean="0"/>
              <a:t>02/02/2021</a:t>
            </a:fld>
            <a:endParaRPr lang="en-GB"/>
          </a:p>
        </p:txBody>
      </p:sp>
      <p:sp>
        <p:nvSpPr>
          <p:cNvPr id="5" name="Footer Placeholder 4">
            <a:extLst>
              <a:ext uri="{FF2B5EF4-FFF2-40B4-BE49-F238E27FC236}">
                <a16:creationId xmlns:a16="http://schemas.microsoft.com/office/drawing/2014/main" id="{0588C4ED-1AF4-014C-9444-C23AC0D459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F0763-1976-554D-87E2-A7E2C558594D}"/>
              </a:ext>
            </a:extLst>
          </p:cNvPr>
          <p:cNvSpPr>
            <a:spLocks noGrp="1"/>
          </p:cNvSpPr>
          <p:nvPr>
            <p:ph type="sldNum" sz="quarter" idx="12"/>
          </p:nvPr>
        </p:nvSpPr>
        <p:spPr/>
        <p:txBody>
          <a:bodyPr/>
          <a:lstStyle/>
          <a:p>
            <a:fld id="{7B340F86-36FE-6C45-AA0F-589F71AFC30E}" type="slidenum">
              <a:rPr lang="en-GB" smtClean="0"/>
              <a:t>‹#›</a:t>
            </a:fld>
            <a:endParaRPr lang="en-GB"/>
          </a:p>
        </p:txBody>
      </p:sp>
    </p:spTree>
    <p:extLst>
      <p:ext uri="{BB962C8B-B14F-4D97-AF65-F5344CB8AC3E}">
        <p14:creationId xmlns:p14="http://schemas.microsoft.com/office/powerpoint/2010/main" val="17210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9CE511-89F7-4641-9933-68CCD80BA7F0}"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193909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9CE511-89F7-4641-9933-68CCD80BA7F0}" type="datetimeFigureOut">
              <a:rPr lang="en-US" smtClean="0"/>
              <a:t>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22762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9CE511-89F7-4641-9933-68CCD80BA7F0}" type="datetimeFigureOut">
              <a:rPr lang="en-US" smtClean="0"/>
              <a:t>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95427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CE511-89F7-4641-9933-68CCD80BA7F0}" type="datetimeFigureOut">
              <a:rPr lang="en-US" smtClean="0"/>
              <a:t>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110611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CE511-89F7-4641-9933-68CCD80BA7F0}"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188430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CE511-89F7-4641-9933-68CCD80BA7F0}"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8AB3D-EF14-F348-9135-6F6E2B4A2085}" type="slidenum">
              <a:rPr lang="en-US" smtClean="0"/>
              <a:t>‹#›</a:t>
            </a:fld>
            <a:endParaRPr lang="en-US"/>
          </a:p>
        </p:txBody>
      </p:sp>
    </p:spTree>
    <p:extLst>
      <p:ext uri="{BB962C8B-B14F-4D97-AF65-F5344CB8AC3E}">
        <p14:creationId xmlns:p14="http://schemas.microsoft.com/office/powerpoint/2010/main" val="59983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E0E0">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CE511-89F7-4641-9933-68CCD80BA7F0}" type="datetimeFigureOut">
              <a:rPr lang="en-US" smtClean="0"/>
              <a:t>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8AB3D-EF14-F348-9135-6F6E2B4A2085}" type="slidenum">
              <a:rPr lang="en-US" smtClean="0"/>
              <a:t>‹#›</a:t>
            </a:fld>
            <a:endParaRPr lang="en-US"/>
          </a:p>
        </p:txBody>
      </p:sp>
      <p:pic>
        <p:nvPicPr>
          <p:cNvPr id="8" name="Picture 7">
            <a:extLst>
              <a:ext uri="{FF2B5EF4-FFF2-40B4-BE49-F238E27FC236}">
                <a16:creationId xmlns:a16="http://schemas.microsoft.com/office/drawing/2014/main" id="{D09A7C9A-CCE7-2545-BB3F-C2DEF225AC78}"/>
              </a:ext>
            </a:extLst>
          </p:cNvPr>
          <p:cNvPicPr>
            <a:picLocks noChangeAspect="1"/>
          </p:cNvPicPr>
          <p:nvPr userDrawn="1"/>
        </p:nvPicPr>
        <p:blipFill>
          <a:blip r:embed="rId13"/>
          <a:stretch>
            <a:fillRect/>
          </a:stretch>
        </p:blipFill>
        <p:spPr>
          <a:xfrm rot="5400000">
            <a:off x="8490065" y="3192491"/>
            <a:ext cx="6641869" cy="488373"/>
          </a:xfrm>
          <a:prstGeom prst="rect">
            <a:avLst/>
          </a:prstGeom>
        </p:spPr>
      </p:pic>
      <p:pic>
        <p:nvPicPr>
          <p:cNvPr id="11" name="Picture 10">
            <a:extLst>
              <a:ext uri="{FF2B5EF4-FFF2-40B4-BE49-F238E27FC236}">
                <a16:creationId xmlns:a16="http://schemas.microsoft.com/office/drawing/2014/main" id="{DC14D563-DEAA-A946-812B-E7DC1A120DE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0173" y="5856937"/>
            <a:ext cx="819439" cy="819439"/>
          </a:xfrm>
          <a:prstGeom prst="rect">
            <a:avLst/>
          </a:prstGeom>
        </p:spPr>
      </p:pic>
    </p:spTree>
    <p:extLst>
      <p:ext uri="{BB962C8B-B14F-4D97-AF65-F5344CB8AC3E}">
        <p14:creationId xmlns:p14="http://schemas.microsoft.com/office/powerpoint/2010/main" val="1072032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1D5FA-72D2-5846-A06C-327D72D97D96}" type="datetimeFigureOut">
              <a:rPr lang="en-GB" smtClean="0"/>
              <a:t>02/02/2021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FCAB9-BC00-5A49-A819-FF79E3A9137A}" type="slidenum">
              <a:rPr lang="en-GB" smtClean="0"/>
              <a:t>‹#›</a:t>
            </a:fld>
            <a:endParaRPr lang="en-GB"/>
          </a:p>
        </p:txBody>
      </p:sp>
      <p:pic>
        <p:nvPicPr>
          <p:cNvPr id="12" name="Picture 11">
            <a:extLst>
              <a:ext uri="{FF2B5EF4-FFF2-40B4-BE49-F238E27FC236}">
                <a16:creationId xmlns:a16="http://schemas.microsoft.com/office/drawing/2014/main" id="{6FEAEF78-1E27-9B47-86D9-D4A85378A091}"/>
              </a:ext>
            </a:extLst>
          </p:cNvPr>
          <p:cNvPicPr>
            <a:picLocks noChangeAspect="1"/>
          </p:cNvPicPr>
          <p:nvPr userDrawn="1"/>
        </p:nvPicPr>
        <p:blipFill>
          <a:blip r:embed="rId13"/>
          <a:stretch>
            <a:fillRect/>
          </a:stretch>
        </p:blipFill>
        <p:spPr>
          <a:xfrm rot="16200000">
            <a:off x="8505223" y="3172626"/>
            <a:ext cx="6611554" cy="486144"/>
          </a:xfrm>
          <a:prstGeom prst="rect">
            <a:avLst/>
          </a:prstGeom>
        </p:spPr>
      </p:pic>
      <p:pic>
        <p:nvPicPr>
          <p:cNvPr id="13" name="Picture 12">
            <a:extLst>
              <a:ext uri="{FF2B5EF4-FFF2-40B4-BE49-F238E27FC236}">
                <a16:creationId xmlns:a16="http://schemas.microsoft.com/office/drawing/2014/main" id="{B9AF6914-D9E7-0C4A-87D4-21256C2027C5}"/>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276678" y="5461790"/>
            <a:ext cx="1077122" cy="1077122"/>
          </a:xfrm>
          <a:prstGeom prst="rect">
            <a:avLst/>
          </a:prstGeom>
        </p:spPr>
      </p:pic>
    </p:spTree>
    <p:extLst>
      <p:ext uri="{BB962C8B-B14F-4D97-AF65-F5344CB8AC3E}">
        <p14:creationId xmlns:p14="http://schemas.microsoft.com/office/powerpoint/2010/main" val="8500503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2C2F8-F58C-6F4A-9AD8-D1C672147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F585FF-8613-524A-A4E1-4294C4EAB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BF7A2-A35D-2F44-A029-4B2A0D325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88A72-72DC-1444-B01C-EA22E12EB4AA}" type="datetimeFigureOut">
              <a:rPr lang="en-GB" smtClean="0"/>
              <a:t>02/02/2021</a:t>
            </a:fld>
            <a:endParaRPr lang="en-GB"/>
          </a:p>
        </p:txBody>
      </p:sp>
      <p:sp>
        <p:nvSpPr>
          <p:cNvPr id="5" name="Footer Placeholder 4">
            <a:extLst>
              <a:ext uri="{FF2B5EF4-FFF2-40B4-BE49-F238E27FC236}">
                <a16:creationId xmlns:a16="http://schemas.microsoft.com/office/drawing/2014/main" id="{315E2891-CC5B-434B-AF66-29FF5868E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7DEF1A-9B92-8D48-95CE-1B90FE1BE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40F86-36FE-6C45-AA0F-589F71AFC30E}" type="slidenum">
              <a:rPr lang="en-GB" smtClean="0"/>
              <a:t>‹#›</a:t>
            </a:fld>
            <a:endParaRPr lang="en-GB"/>
          </a:p>
        </p:txBody>
      </p:sp>
    </p:spTree>
    <p:extLst>
      <p:ext uri="{BB962C8B-B14F-4D97-AF65-F5344CB8AC3E}">
        <p14:creationId xmlns:p14="http://schemas.microsoft.com/office/powerpoint/2010/main" val="2346106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glishandmedia.co.uk/publications/just-write-emc-let-them-loos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3C37-D284-694D-96B7-24C972ACC205}"/>
              </a:ext>
            </a:extLst>
          </p:cNvPr>
          <p:cNvSpPr>
            <a:spLocks noGrp="1"/>
          </p:cNvSpPr>
          <p:nvPr>
            <p:ph type="ctrTitle"/>
          </p:nvPr>
        </p:nvSpPr>
        <p:spPr>
          <a:xfrm>
            <a:off x="5333514" y="19821"/>
            <a:ext cx="5657131" cy="2508537"/>
          </a:xfrm>
        </p:spPr>
        <p:txBody>
          <a:bodyPr>
            <a:noAutofit/>
          </a:bodyPr>
          <a:lstStyle/>
          <a:p>
            <a:pPr algn="r">
              <a:lnSpc>
                <a:spcPct val="100000"/>
              </a:lnSpc>
              <a:spcAft>
                <a:spcPts val="3000"/>
              </a:spcAft>
            </a:pPr>
            <a:br>
              <a:rPr lang="en-GB" sz="9600" b="1" cap="none" dirty="0">
                <a:solidFill>
                  <a:srgbClr val="C56B66"/>
                </a:solidFill>
                <a:latin typeface="+mn-lt"/>
              </a:rPr>
            </a:br>
            <a:br>
              <a:rPr lang="en-GB" sz="9600" b="1" cap="none" dirty="0">
                <a:solidFill>
                  <a:srgbClr val="C56B66"/>
                </a:solidFill>
                <a:latin typeface="+mn-lt"/>
              </a:rPr>
            </a:br>
            <a:br>
              <a:rPr lang="en-GB" sz="9600" b="1" cap="none" dirty="0">
                <a:solidFill>
                  <a:srgbClr val="C56B66"/>
                </a:solidFill>
                <a:latin typeface="+mn-lt"/>
              </a:rPr>
            </a:br>
            <a:br>
              <a:rPr lang="en-GB" sz="9600" b="1" cap="none" dirty="0">
                <a:solidFill>
                  <a:srgbClr val="C56B66"/>
                </a:solidFill>
                <a:latin typeface="+mn-lt"/>
              </a:rPr>
            </a:br>
            <a:br>
              <a:rPr lang="en-GB" sz="9600" b="1" cap="none" dirty="0">
                <a:solidFill>
                  <a:srgbClr val="C56B66"/>
                </a:solidFill>
                <a:latin typeface="+mn-lt"/>
              </a:rPr>
            </a:br>
            <a:br>
              <a:rPr lang="en-GB" sz="9600" b="1" cap="none" dirty="0">
                <a:solidFill>
                  <a:srgbClr val="C56B66"/>
                </a:solidFill>
                <a:latin typeface="+mn-lt"/>
              </a:rPr>
            </a:br>
            <a:r>
              <a:rPr lang="en-GB" sz="9600" b="1" cap="none" dirty="0">
                <a:solidFill>
                  <a:srgbClr val="486D8F"/>
                </a:solidFill>
                <a:latin typeface="+mn-lt"/>
              </a:rPr>
              <a:t>Just Write </a:t>
            </a:r>
            <a:r>
              <a:rPr lang="en-GB" sz="4400" b="1" cap="none" dirty="0">
                <a:solidFill>
                  <a:srgbClr val="486D8F"/>
                </a:solidFill>
                <a:latin typeface="+mn-lt"/>
              </a:rPr>
              <a:t>online</a:t>
            </a:r>
            <a:endParaRPr lang="en-US" sz="4400" cap="none" dirty="0">
              <a:solidFill>
                <a:srgbClr val="C56B66"/>
              </a:solidFill>
              <a:latin typeface="+mn-lt"/>
            </a:endParaRPr>
          </a:p>
        </p:txBody>
      </p:sp>
      <p:sp>
        <p:nvSpPr>
          <p:cNvPr id="5" name="TextBox 4"/>
          <p:cNvSpPr txBox="1"/>
          <p:nvPr/>
        </p:nvSpPr>
        <p:spPr>
          <a:xfrm>
            <a:off x="4397475" y="2979255"/>
            <a:ext cx="6593170" cy="646331"/>
          </a:xfrm>
          <a:prstGeom prst="rect">
            <a:avLst/>
          </a:prstGeom>
          <a:solidFill>
            <a:schemeClr val="bg2">
              <a:lumMod val="40000"/>
              <a:lumOff val="60000"/>
              <a:alpha val="0"/>
            </a:schemeClr>
          </a:solidFill>
        </p:spPr>
        <p:txBody>
          <a:bodyPr wrap="square" rtlCol="0">
            <a:spAutoFit/>
          </a:bodyPr>
          <a:lstStyle/>
          <a:p>
            <a:pPr algn="r"/>
            <a:r>
              <a:rPr lang="en-US" sz="3600" b="1" i="1" dirty="0">
                <a:solidFill>
                  <a:srgbClr val="C56B66"/>
                </a:solidFill>
                <a:latin typeface="Calibri" panose="020F0502020204030204" pitchFamily="34" charset="0"/>
                <a:cs typeface="Calibri" panose="020F0502020204030204" pitchFamily="34" charset="0"/>
              </a:rPr>
              <a:t>Picture this</a:t>
            </a:r>
          </a:p>
        </p:txBody>
      </p:sp>
      <p:sp>
        <p:nvSpPr>
          <p:cNvPr id="3" name="TextBox 2">
            <a:extLst>
              <a:ext uri="{FF2B5EF4-FFF2-40B4-BE49-F238E27FC236}">
                <a16:creationId xmlns:a16="http://schemas.microsoft.com/office/drawing/2014/main" id="{7ECD1464-7E8D-484A-8F89-061C9CFB0B5A}"/>
              </a:ext>
            </a:extLst>
          </p:cNvPr>
          <p:cNvSpPr txBox="1"/>
          <p:nvPr/>
        </p:nvSpPr>
        <p:spPr>
          <a:xfrm>
            <a:off x="11505063" y="6141493"/>
            <a:ext cx="184731" cy="369332"/>
          </a:xfrm>
          <a:prstGeom prst="rect">
            <a:avLst/>
          </a:prstGeom>
          <a:noFill/>
        </p:spPr>
        <p:txBody>
          <a:bodyPr wrap="none" rtlCol="0">
            <a:spAutoFit/>
          </a:bodyPr>
          <a:lstStyle/>
          <a:p>
            <a:endParaRPr lang="en-GB" dirty="0"/>
          </a:p>
        </p:txBody>
      </p:sp>
      <p:pic>
        <p:nvPicPr>
          <p:cNvPr id="6" name="Picture 5">
            <a:extLst>
              <a:ext uri="{FF2B5EF4-FFF2-40B4-BE49-F238E27FC236}">
                <a16:creationId xmlns:a16="http://schemas.microsoft.com/office/drawing/2014/main" id="{BCFF0F47-F49F-F74B-96AF-2245070F09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5319" y="1784908"/>
            <a:ext cx="1618545" cy="2291576"/>
          </a:xfrm>
          <a:prstGeom prst="rect">
            <a:avLst/>
          </a:prstGeom>
          <a:ln>
            <a:solidFill>
              <a:srgbClr val="486D8F"/>
            </a:solidFill>
          </a:ln>
        </p:spPr>
      </p:pic>
      <p:sp>
        <p:nvSpPr>
          <p:cNvPr id="4" name="TextBox 3">
            <a:extLst>
              <a:ext uri="{FF2B5EF4-FFF2-40B4-BE49-F238E27FC236}">
                <a16:creationId xmlns:a16="http://schemas.microsoft.com/office/drawing/2014/main" id="{981F530E-BC87-CA4A-A311-84394B1EC14D}"/>
              </a:ext>
            </a:extLst>
          </p:cNvPr>
          <p:cNvSpPr txBox="1"/>
          <p:nvPr/>
        </p:nvSpPr>
        <p:spPr>
          <a:xfrm>
            <a:off x="5835319" y="4254904"/>
            <a:ext cx="5155326" cy="2031325"/>
          </a:xfrm>
          <a:prstGeom prst="rect">
            <a:avLst/>
          </a:prstGeom>
          <a:solidFill>
            <a:srgbClr val="C56B66"/>
          </a:solid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Paint a picture in words, describing one of the following:</a:t>
            </a:r>
          </a:p>
          <a:p>
            <a:pPr marL="571500" indent="-5715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The landscape of the moon just after you have landed on it</a:t>
            </a:r>
          </a:p>
          <a:p>
            <a:pPr marL="571500" indent="-5715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Sledging, skiing or snowboarding down an enormous mountain</a:t>
            </a:r>
          </a:p>
          <a:p>
            <a:pPr marL="571500" indent="-571500">
              <a:buFont typeface="Arial" panose="020B0604020202020204" pitchFamily="34" charset="0"/>
              <a:buChar char="•"/>
            </a:pPr>
            <a:r>
              <a:rPr lang="en-US" dirty="0">
                <a:solidFill>
                  <a:schemeClr val="bg1"/>
                </a:solidFill>
                <a:latin typeface="Calibri" panose="020F0502020204030204" pitchFamily="34" charset="0"/>
                <a:cs typeface="Calibri" panose="020F0502020204030204" pitchFamily="34" charset="0"/>
              </a:rPr>
              <a:t>Anything you want</a:t>
            </a:r>
          </a:p>
        </p:txBody>
      </p:sp>
      <p:pic>
        <p:nvPicPr>
          <p:cNvPr id="8" name="Picture 7">
            <a:extLst>
              <a:ext uri="{FF2B5EF4-FFF2-40B4-BE49-F238E27FC236}">
                <a16:creationId xmlns:a16="http://schemas.microsoft.com/office/drawing/2014/main" id="{91E704F8-49AE-0F44-820B-4C8E2954B0F4}"/>
              </a:ext>
            </a:extLst>
          </p:cNvPr>
          <p:cNvPicPr>
            <a:picLocks noChangeAspect="1"/>
          </p:cNvPicPr>
          <p:nvPr/>
        </p:nvPicPr>
        <p:blipFill>
          <a:blip r:embed="rId4"/>
          <a:stretch>
            <a:fillRect/>
          </a:stretch>
        </p:blipFill>
        <p:spPr>
          <a:xfrm>
            <a:off x="1165859" y="622751"/>
            <a:ext cx="4030609" cy="5663478"/>
          </a:xfrm>
          <a:prstGeom prst="rect">
            <a:avLst/>
          </a:prstGeom>
          <a:ln>
            <a:solidFill>
              <a:srgbClr val="486D8F"/>
            </a:solidFill>
          </a:ln>
        </p:spPr>
      </p:pic>
    </p:spTree>
    <p:extLst>
      <p:ext uri="{BB962C8B-B14F-4D97-AF65-F5344CB8AC3E}">
        <p14:creationId xmlns:p14="http://schemas.microsoft.com/office/powerpoint/2010/main" val="35189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620-0B59-4A4B-93FB-79449955F423}"/>
              </a:ext>
            </a:extLst>
          </p:cNvPr>
          <p:cNvSpPr>
            <a:spLocks noGrp="1"/>
          </p:cNvSpPr>
          <p:nvPr>
            <p:ph type="title"/>
          </p:nvPr>
        </p:nvSpPr>
        <p:spPr>
          <a:xfrm>
            <a:off x="301083" y="209009"/>
            <a:ext cx="11052717" cy="738846"/>
          </a:xfrm>
        </p:spPr>
        <p:txBody>
          <a:bodyPr>
            <a:normAutofit/>
          </a:bodyPr>
          <a:lstStyle/>
          <a:p>
            <a:r>
              <a:rPr lang="en-US" sz="3600" b="1" dirty="0">
                <a:solidFill>
                  <a:srgbClr val="486D8F"/>
                </a:solidFill>
              </a:rPr>
              <a:t>The landscape of the moon</a:t>
            </a:r>
          </a:p>
        </p:txBody>
      </p:sp>
      <p:sp>
        <p:nvSpPr>
          <p:cNvPr id="3" name="Content Placeholder 2">
            <a:extLst>
              <a:ext uri="{FF2B5EF4-FFF2-40B4-BE49-F238E27FC236}">
                <a16:creationId xmlns:a16="http://schemas.microsoft.com/office/drawing/2014/main" id="{3C136A5A-13C5-3548-86EF-468D406DC336}"/>
              </a:ext>
            </a:extLst>
          </p:cNvPr>
          <p:cNvSpPr>
            <a:spLocks noGrp="1"/>
          </p:cNvSpPr>
          <p:nvPr>
            <p:ph idx="1"/>
          </p:nvPr>
        </p:nvSpPr>
        <p:spPr>
          <a:xfrm>
            <a:off x="301083" y="788562"/>
            <a:ext cx="11052717" cy="716738"/>
          </a:xfrm>
        </p:spPr>
        <p:txBody>
          <a:bodyPr>
            <a:normAutofit lnSpcReduction="10000"/>
          </a:bodyPr>
          <a:lstStyle/>
          <a:p>
            <a:pPr marL="0" indent="0">
              <a:buNone/>
            </a:pPr>
            <a:r>
              <a:rPr lang="en-US" sz="2000" dirty="0">
                <a:solidFill>
                  <a:srgbClr val="486D8F"/>
                </a:solidFill>
              </a:rPr>
              <a:t>Here are three accounts of walking on the moon, from actual astronauts.</a:t>
            </a:r>
          </a:p>
          <a:p>
            <a:r>
              <a:rPr lang="en-US" sz="2000" dirty="0">
                <a:solidFill>
                  <a:srgbClr val="486D8F"/>
                </a:solidFill>
              </a:rPr>
              <a:t>Write the letter of the one you like best (A,B,C) in chat and explain why.</a:t>
            </a:r>
          </a:p>
        </p:txBody>
      </p:sp>
      <p:sp>
        <p:nvSpPr>
          <p:cNvPr id="4" name="TextBox 3">
            <a:extLst>
              <a:ext uri="{FF2B5EF4-FFF2-40B4-BE49-F238E27FC236}">
                <a16:creationId xmlns:a16="http://schemas.microsoft.com/office/drawing/2014/main" id="{8ECD2940-CA87-1649-913D-9D752F2C4081}"/>
              </a:ext>
            </a:extLst>
          </p:cNvPr>
          <p:cNvSpPr txBox="1"/>
          <p:nvPr/>
        </p:nvSpPr>
        <p:spPr>
          <a:xfrm>
            <a:off x="1969119" y="4729884"/>
            <a:ext cx="8253761" cy="1815882"/>
          </a:xfrm>
          <a:prstGeom prst="rect">
            <a:avLst/>
          </a:prstGeom>
          <a:solidFill>
            <a:schemeClr val="bg1"/>
          </a:solidFill>
          <a:ln>
            <a:solidFill>
              <a:srgbClr val="486D8F"/>
            </a:solidFill>
          </a:ln>
        </p:spPr>
        <p:txBody>
          <a:bodyPr wrap="square" rtlCol="0">
            <a:spAutoFit/>
          </a:bodyPr>
          <a:lstStyle/>
          <a:p>
            <a:r>
              <a:rPr lang="en-GB" sz="1600" dirty="0">
                <a:solidFill>
                  <a:srgbClr val="486D8F"/>
                </a:solidFill>
              </a:rPr>
              <a:t>C</a:t>
            </a:r>
          </a:p>
          <a:p>
            <a:r>
              <a:rPr lang="en-GB" sz="1600" dirty="0">
                <a:solidFill>
                  <a:srgbClr val="486D8F"/>
                </a:solidFill>
              </a:rPr>
              <a:t>My most vivid memory on the moon is the beauty: the stark contrast between the brilliant grey of the moon and the blackness of space. The </a:t>
            </a:r>
            <a:r>
              <a:rPr lang="en-GB" sz="1600" dirty="0" err="1">
                <a:solidFill>
                  <a:srgbClr val="486D8F"/>
                </a:solidFill>
              </a:rPr>
              <a:t>gray</a:t>
            </a:r>
            <a:r>
              <a:rPr lang="en-GB" sz="1600" dirty="0">
                <a:solidFill>
                  <a:srgbClr val="486D8F"/>
                </a:solidFill>
              </a:rPr>
              <a:t> was so bright it was almost white - a sharp break between the surface and the horizon. The sun was always shining, so you didn’t see stars or planets. You could see Earth, but where we were - a little south of the centre of the moon - it was difficult. Earth was directly overhead, and, when I looked up, I saw the top of my helmet!” (Charlie Duke, Apollo 16, 1972)</a:t>
            </a:r>
            <a:endParaRPr lang="en-US" sz="1600" dirty="0">
              <a:solidFill>
                <a:srgbClr val="486D8F"/>
              </a:solidFill>
            </a:endParaRPr>
          </a:p>
        </p:txBody>
      </p:sp>
      <p:sp>
        <p:nvSpPr>
          <p:cNvPr id="5" name="TextBox 4">
            <a:extLst>
              <a:ext uri="{FF2B5EF4-FFF2-40B4-BE49-F238E27FC236}">
                <a16:creationId xmlns:a16="http://schemas.microsoft.com/office/drawing/2014/main" id="{5362F08F-A762-7644-9ECA-8E77B4770DC1}"/>
              </a:ext>
            </a:extLst>
          </p:cNvPr>
          <p:cNvSpPr txBox="1"/>
          <p:nvPr/>
        </p:nvSpPr>
        <p:spPr>
          <a:xfrm>
            <a:off x="5845096" y="1517171"/>
            <a:ext cx="5508704" cy="3046988"/>
          </a:xfrm>
          <a:prstGeom prst="rect">
            <a:avLst/>
          </a:prstGeom>
          <a:solidFill>
            <a:schemeClr val="bg1"/>
          </a:solidFill>
          <a:ln>
            <a:solidFill>
              <a:srgbClr val="486D8F"/>
            </a:solidFill>
          </a:ln>
        </p:spPr>
        <p:txBody>
          <a:bodyPr wrap="square" rtlCol="0">
            <a:spAutoFit/>
          </a:bodyPr>
          <a:lstStyle/>
          <a:p>
            <a:r>
              <a:rPr lang="en-GB" sz="1600" dirty="0">
                <a:solidFill>
                  <a:srgbClr val="486D8F"/>
                </a:solidFill>
              </a:rPr>
              <a:t>B.</a:t>
            </a:r>
          </a:p>
          <a:p>
            <a:r>
              <a:rPr lang="en-GB" sz="1600" dirty="0">
                <a:solidFill>
                  <a:srgbClr val="486D8F"/>
                </a:solidFill>
              </a:rPr>
              <a:t>The immediate surface was very powdery, as best we could see looking down from 15 feet. Off in the distance was a very clear horizon, maybe with a boulder. And, of course, the brightness of the sunlit surface was almost like looking out at sunlit snow. Your pupils close down, just as in orbit when the sun is on the spacecraft. The sky is black as can be, but there's no way you can see stars. They're there, of course, but you can't make them out because they're too faint with all the ambient light in your eyes. I was impressed with the total 'magnificent desolation' I saw in front of me: black sky, no stars and the horizon clearly curving away. (Buzz Aldrin, Apollo 11, 1969)</a:t>
            </a:r>
            <a:endParaRPr lang="en-US" sz="1600" dirty="0">
              <a:solidFill>
                <a:srgbClr val="486D8F"/>
              </a:solidFill>
            </a:endParaRPr>
          </a:p>
        </p:txBody>
      </p:sp>
      <p:sp>
        <p:nvSpPr>
          <p:cNvPr id="6" name="TextBox 5">
            <a:extLst>
              <a:ext uri="{FF2B5EF4-FFF2-40B4-BE49-F238E27FC236}">
                <a16:creationId xmlns:a16="http://schemas.microsoft.com/office/drawing/2014/main" id="{11EB0BEB-30C7-4447-B948-52E8AB12CF29}"/>
              </a:ext>
            </a:extLst>
          </p:cNvPr>
          <p:cNvSpPr txBox="1"/>
          <p:nvPr/>
        </p:nvSpPr>
        <p:spPr>
          <a:xfrm>
            <a:off x="301083" y="1840319"/>
            <a:ext cx="5320992" cy="2554545"/>
          </a:xfrm>
          <a:prstGeom prst="rect">
            <a:avLst/>
          </a:prstGeom>
          <a:solidFill>
            <a:schemeClr val="bg1"/>
          </a:solidFill>
          <a:ln>
            <a:solidFill>
              <a:srgbClr val="486D8F"/>
            </a:solidFill>
          </a:ln>
        </p:spPr>
        <p:txBody>
          <a:bodyPr wrap="square" rtlCol="0">
            <a:spAutoFit/>
          </a:bodyPr>
          <a:lstStyle/>
          <a:p>
            <a:r>
              <a:rPr lang="en-GB" sz="1600" dirty="0">
                <a:solidFill>
                  <a:srgbClr val="486D8F"/>
                </a:solidFill>
              </a:rPr>
              <a:t>A.</a:t>
            </a:r>
          </a:p>
          <a:p>
            <a:r>
              <a:rPr lang="en-GB" sz="1600" dirty="0">
                <a:solidFill>
                  <a:srgbClr val="486D8F"/>
                </a:solidFill>
              </a:rPr>
              <a:t>Once I finally stepped on the moon, no matter what was to come of the next three days - or the rest of my life - nobody could take those steps from me. People ask how long will they be there, and I say forever … As I stepped on the ladder, I looked back at Earth in all its splendour - I call it sitting on God’s front porch, looking home - then down at my last footprint and realized, 'Hey, I’m not coming this way again.' It’s not like going to Grandma’s farm, like I did as a kid, and coming back next summer. (Gene Cernan, Apollo 17, 1972)</a:t>
            </a:r>
            <a:endParaRPr lang="en-US" sz="1600" dirty="0">
              <a:solidFill>
                <a:srgbClr val="486D8F"/>
              </a:solidFill>
            </a:endParaRPr>
          </a:p>
        </p:txBody>
      </p:sp>
    </p:spTree>
    <p:extLst>
      <p:ext uri="{BB962C8B-B14F-4D97-AF65-F5344CB8AC3E}">
        <p14:creationId xmlns:p14="http://schemas.microsoft.com/office/powerpoint/2010/main" val="35424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620-0B59-4A4B-93FB-79449955F423}"/>
              </a:ext>
            </a:extLst>
          </p:cNvPr>
          <p:cNvSpPr>
            <a:spLocks noGrp="1"/>
          </p:cNvSpPr>
          <p:nvPr>
            <p:ph type="title"/>
          </p:nvPr>
        </p:nvSpPr>
        <p:spPr>
          <a:xfrm>
            <a:off x="323384" y="209009"/>
            <a:ext cx="11030416" cy="738846"/>
          </a:xfrm>
        </p:spPr>
        <p:txBody>
          <a:bodyPr>
            <a:normAutofit/>
          </a:bodyPr>
          <a:lstStyle/>
          <a:p>
            <a:r>
              <a:rPr lang="en-US" sz="3600" b="1" dirty="0">
                <a:solidFill>
                  <a:srgbClr val="486D8F"/>
                </a:solidFill>
              </a:rPr>
              <a:t>The landscape of the moon: what’s there</a:t>
            </a:r>
          </a:p>
        </p:txBody>
      </p:sp>
      <p:sp>
        <p:nvSpPr>
          <p:cNvPr id="3" name="Content Placeholder 2">
            <a:extLst>
              <a:ext uri="{FF2B5EF4-FFF2-40B4-BE49-F238E27FC236}">
                <a16:creationId xmlns:a16="http://schemas.microsoft.com/office/drawing/2014/main" id="{3C136A5A-13C5-3548-86EF-468D406DC336}"/>
              </a:ext>
            </a:extLst>
          </p:cNvPr>
          <p:cNvSpPr>
            <a:spLocks noGrp="1"/>
          </p:cNvSpPr>
          <p:nvPr>
            <p:ph idx="1"/>
          </p:nvPr>
        </p:nvSpPr>
        <p:spPr>
          <a:xfrm>
            <a:off x="323384" y="788562"/>
            <a:ext cx="11030416" cy="716738"/>
          </a:xfrm>
        </p:spPr>
        <p:txBody>
          <a:bodyPr>
            <a:noAutofit/>
          </a:bodyPr>
          <a:lstStyle/>
          <a:p>
            <a:r>
              <a:rPr lang="en-US" sz="1700" dirty="0">
                <a:solidFill>
                  <a:srgbClr val="486D8F"/>
                </a:solidFill>
              </a:rPr>
              <a:t>Now re-read the three extract and identify what the astronauts are writing about. It could be details of the moon itself, but it could be about other things they see, memories, themselves, and so on.</a:t>
            </a:r>
          </a:p>
          <a:p>
            <a:r>
              <a:rPr lang="en-US" sz="1700" dirty="0">
                <a:solidFill>
                  <a:srgbClr val="486D8F"/>
                </a:solidFill>
              </a:rPr>
              <a:t>Write down everything you spot in chat.</a:t>
            </a:r>
          </a:p>
        </p:txBody>
      </p:sp>
      <p:sp>
        <p:nvSpPr>
          <p:cNvPr id="4" name="TextBox 3">
            <a:extLst>
              <a:ext uri="{FF2B5EF4-FFF2-40B4-BE49-F238E27FC236}">
                <a16:creationId xmlns:a16="http://schemas.microsoft.com/office/drawing/2014/main" id="{8ECD2940-CA87-1649-913D-9D752F2C4081}"/>
              </a:ext>
            </a:extLst>
          </p:cNvPr>
          <p:cNvSpPr txBox="1"/>
          <p:nvPr/>
        </p:nvSpPr>
        <p:spPr>
          <a:xfrm>
            <a:off x="1969119" y="4729884"/>
            <a:ext cx="8253761" cy="1815882"/>
          </a:xfrm>
          <a:prstGeom prst="rect">
            <a:avLst/>
          </a:prstGeom>
          <a:solidFill>
            <a:schemeClr val="bg1"/>
          </a:solidFill>
          <a:ln>
            <a:solidFill>
              <a:srgbClr val="486D8F"/>
            </a:solidFill>
          </a:ln>
        </p:spPr>
        <p:txBody>
          <a:bodyPr wrap="square" rtlCol="0">
            <a:spAutoFit/>
          </a:bodyPr>
          <a:lstStyle/>
          <a:p>
            <a:r>
              <a:rPr lang="en-GB" sz="1600" dirty="0">
                <a:solidFill>
                  <a:srgbClr val="486D8F"/>
                </a:solidFill>
              </a:rPr>
              <a:t>C</a:t>
            </a:r>
          </a:p>
          <a:p>
            <a:r>
              <a:rPr lang="en-GB" sz="1600" dirty="0">
                <a:solidFill>
                  <a:srgbClr val="486D8F"/>
                </a:solidFill>
              </a:rPr>
              <a:t>My most vivid memory on the moon is the beauty: the stark contrast between the brilliant grey of the moon and the blackness of space. The </a:t>
            </a:r>
            <a:r>
              <a:rPr lang="en-GB" sz="1600" dirty="0" err="1">
                <a:solidFill>
                  <a:srgbClr val="486D8F"/>
                </a:solidFill>
              </a:rPr>
              <a:t>gray</a:t>
            </a:r>
            <a:r>
              <a:rPr lang="en-GB" sz="1600" dirty="0">
                <a:solidFill>
                  <a:srgbClr val="486D8F"/>
                </a:solidFill>
              </a:rPr>
              <a:t> was so bright it was almost white - a sharp break between the surface and the horizon. The sun was always shining, so you didn’t see stars or planets. You could see Earth, but where we were - a little south of the centre of the moon - it was difficult. Earth was directly overhead, and, when I looked up, I saw the top of my helmet!” (Charlie Duke, Apollo 16, 1972)</a:t>
            </a:r>
            <a:endParaRPr lang="en-US" sz="1600" dirty="0">
              <a:solidFill>
                <a:srgbClr val="486D8F"/>
              </a:solidFill>
            </a:endParaRPr>
          </a:p>
        </p:txBody>
      </p:sp>
      <p:sp>
        <p:nvSpPr>
          <p:cNvPr id="5" name="TextBox 4">
            <a:extLst>
              <a:ext uri="{FF2B5EF4-FFF2-40B4-BE49-F238E27FC236}">
                <a16:creationId xmlns:a16="http://schemas.microsoft.com/office/drawing/2014/main" id="{5362F08F-A762-7644-9ECA-8E77B4770DC1}"/>
              </a:ext>
            </a:extLst>
          </p:cNvPr>
          <p:cNvSpPr txBox="1"/>
          <p:nvPr/>
        </p:nvSpPr>
        <p:spPr>
          <a:xfrm>
            <a:off x="5397190" y="1763391"/>
            <a:ext cx="5956610" cy="2800767"/>
          </a:xfrm>
          <a:prstGeom prst="rect">
            <a:avLst/>
          </a:prstGeom>
          <a:solidFill>
            <a:schemeClr val="bg1"/>
          </a:solidFill>
          <a:ln>
            <a:solidFill>
              <a:srgbClr val="486D8F"/>
            </a:solidFill>
          </a:ln>
        </p:spPr>
        <p:txBody>
          <a:bodyPr wrap="square" rtlCol="0">
            <a:spAutoFit/>
          </a:bodyPr>
          <a:lstStyle/>
          <a:p>
            <a:r>
              <a:rPr lang="en-GB" sz="1600" dirty="0">
                <a:solidFill>
                  <a:srgbClr val="486D8F"/>
                </a:solidFill>
              </a:rPr>
              <a:t>B.</a:t>
            </a:r>
          </a:p>
          <a:p>
            <a:r>
              <a:rPr lang="en-GB" sz="1600" dirty="0">
                <a:solidFill>
                  <a:srgbClr val="486D8F"/>
                </a:solidFill>
              </a:rPr>
              <a:t>The immediate surface was very powdery, as best we could see looking down from 15 feet. Off in the distance was a very clear horizon, maybe with a boulder. And, of course, the brightness of the sunlit surface was almost like looking out at sunlit snow. Your pupils close down, just as in orbit when the sun is on the spacecraft. The sky is black as can be, but there's no way you can see stars. They're there, of course, but you can't make them out because they're too faint with all the ambient light in your eyes. I was impressed with the total 'magnificent desolation' I saw in front of me: black sky, no stars and the horizon clearly curving away. (Buzz Aldrin, Apollo 11, 1969)</a:t>
            </a:r>
            <a:endParaRPr lang="en-US" sz="1600" dirty="0">
              <a:solidFill>
                <a:srgbClr val="486D8F"/>
              </a:solidFill>
            </a:endParaRPr>
          </a:p>
        </p:txBody>
      </p:sp>
      <p:sp>
        <p:nvSpPr>
          <p:cNvPr id="6" name="TextBox 5">
            <a:extLst>
              <a:ext uri="{FF2B5EF4-FFF2-40B4-BE49-F238E27FC236}">
                <a16:creationId xmlns:a16="http://schemas.microsoft.com/office/drawing/2014/main" id="{11EB0BEB-30C7-4447-B948-52E8AB12CF29}"/>
              </a:ext>
            </a:extLst>
          </p:cNvPr>
          <p:cNvSpPr txBox="1"/>
          <p:nvPr/>
        </p:nvSpPr>
        <p:spPr>
          <a:xfrm>
            <a:off x="323384" y="1740974"/>
            <a:ext cx="4962293" cy="2800767"/>
          </a:xfrm>
          <a:prstGeom prst="rect">
            <a:avLst/>
          </a:prstGeom>
          <a:solidFill>
            <a:schemeClr val="bg1"/>
          </a:solidFill>
          <a:ln>
            <a:solidFill>
              <a:srgbClr val="486D8F"/>
            </a:solidFill>
          </a:ln>
        </p:spPr>
        <p:txBody>
          <a:bodyPr wrap="square" rtlCol="0">
            <a:spAutoFit/>
          </a:bodyPr>
          <a:lstStyle/>
          <a:p>
            <a:r>
              <a:rPr lang="en-GB" sz="1600" dirty="0">
                <a:solidFill>
                  <a:srgbClr val="486D8F"/>
                </a:solidFill>
              </a:rPr>
              <a:t>A.</a:t>
            </a:r>
          </a:p>
          <a:p>
            <a:r>
              <a:rPr lang="en-GB" sz="1600" dirty="0">
                <a:solidFill>
                  <a:srgbClr val="486D8F"/>
                </a:solidFill>
              </a:rPr>
              <a:t>Once I finally stepped on the moon, no matter what was to come of the next three days - or the rest of my life - nobody could take those steps from me. People ask how long will they be there, and I say forever … As I stepped on the ladder, I looked back at Earth in all </a:t>
            </a:r>
            <a:r>
              <a:rPr lang="en-GB" sz="1600">
                <a:solidFill>
                  <a:srgbClr val="486D8F"/>
                </a:solidFill>
              </a:rPr>
              <a:t>its splendour </a:t>
            </a:r>
            <a:r>
              <a:rPr lang="en-GB" sz="1600" dirty="0">
                <a:solidFill>
                  <a:srgbClr val="486D8F"/>
                </a:solidFill>
              </a:rPr>
              <a:t>- I call it sitting on God’s front porch, looking home - then down at my last footprint and realized, 'Hey, I’m not coming this way again.' It’s not like going to Grandma’s farm, like I did as a kid, and coming back next summer. (Gene Cernan, Apollo 17, 1972)</a:t>
            </a:r>
            <a:endParaRPr lang="en-US" sz="1600" dirty="0">
              <a:solidFill>
                <a:srgbClr val="486D8F"/>
              </a:solidFill>
            </a:endParaRPr>
          </a:p>
        </p:txBody>
      </p:sp>
    </p:spTree>
    <p:extLst>
      <p:ext uri="{BB962C8B-B14F-4D97-AF65-F5344CB8AC3E}">
        <p14:creationId xmlns:p14="http://schemas.microsoft.com/office/powerpoint/2010/main" val="362893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620-0B59-4A4B-93FB-79449955F423}"/>
              </a:ext>
            </a:extLst>
          </p:cNvPr>
          <p:cNvSpPr>
            <a:spLocks noGrp="1"/>
          </p:cNvSpPr>
          <p:nvPr>
            <p:ph type="title"/>
          </p:nvPr>
        </p:nvSpPr>
        <p:spPr>
          <a:xfrm>
            <a:off x="5519530" y="1373322"/>
            <a:ext cx="5629427" cy="745876"/>
          </a:xfrm>
        </p:spPr>
        <p:txBody>
          <a:bodyPr>
            <a:normAutofit/>
          </a:bodyPr>
          <a:lstStyle/>
          <a:p>
            <a:r>
              <a:rPr lang="en-US" b="1" dirty="0">
                <a:solidFill>
                  <a:srgbClr val="C00000"/>
                </a:solidFill>
              </a:rPr>
              <a:t>It’s time to JUST WRITE!</a:t>
            </a:r>
          </a:p>
        </p:txBody>
      </p:sp>
      <p:pic>
        <p:nvPicPr>
          <p:cNvPr id="6" name="Picture 5">
            <a:extLst>
              <a:ext uri="{FF2B5EF4-FFF2-40B4-BE49-F238E27FC236}">
                <a16:creationId xmlns:a16="http://schemas.microsoft.com/office/drawing/2014/main" id="{0054FC7D-81C3-B242-BB70-CDD50F207A2A}"/>
              </a:ext>
            </a:extLst>
          </p:cNvPr>
          <p:cNvPicPr>
            <a:picLocks noChangeAspect="1"/>
          </p:cNvPicPr>
          <p:nvPr/>
        </p:nvPicPr>
        <p:blipFill>
          <a:blip r:embed="rId2"/>
          <a:stretch>
            <a:fillRect/>
          </a:stretch>
        </p:blipFill>
        <p:spPr>
          <a:xfrm>
            <a:off x="1103426" y="675862"/>
            <a:ext cx="3943751" cy="5541432"/>
          </a:xfrm>
          <a:prstGeom prst="rect">
            <a:avLst/>
          </a:prstGeom>
          <a:ln>
            <a:solidFill>
              <a:srgbClr val="486D8F"/>
            </a:solidFill>
          </a:ln>
        </p:spPr>
      </p:pic>
      <p:sp>
        <p:nvSpPr>
          <p:cNvPr id="7" name="TextBox 6">
            <a:extLst>
              <a:ext uri="{FF2B5EF4-FFF2-40B4-BE49-F238E27FC236}">
                <a16:creationId xmlns:a16="http://schemas.microsoft.com/office/drawing/2014/main" id="{08E5CAF3-F637-C147-A8DA-1B375482A55C}"/>
              </a:ext>
            </a:extLst>
          </p:cNvPr>
          <p:cNvSpPr txBox="1"/>
          <p:nvPr/>
        </p:nvSpPr>
        <p:spPr>
          <a:xfrm>
            <a:off x="5519530" y="2387210"/>
            <a:ext cx="5629427" cy="3108543"/>
          </a:xfrm>
          <a:prstGeom prst="rect">
            <a:avLst/>
          </a:prstGeom>
          <a:solidFill>
            <a:srgbClr val="C56B66"/>
          </a:solid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Paint a picture in words, describing one of the following:</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The landscape of the moon just after you have landed on it</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Sledging, skiing or snowboarding down an enormous mountain</a:t>
            </a:r>
          </a:p>
          <a:p>
            <a:pPr marL="571500"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Anything you want</a:t>
            </a:r>
          </a:p>
        </p:txBody>
      </p:sp>
    </p:spTree>
    <p:extLst>
      <p:ext uri="{BB962C8B-B14F-4D97-AF65-F5344CB8AC3E}">
        <p14:creationId xmlns:p14="http://schemas.microsoft.com/office/powerpoint/2010/main" val="386725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EB51E03-795A-1D49-A903-6CBB9B17CA4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84583" y="1027905"/>
            <a:ext cx="3199826" cy="4530395"/>
          </a:xfrm>
          <a:prstGeom prst="rect">
            <a:avLst/>
          </a:prstGeom>
          <a:ln>
            <a:solidFill>
              <a:srgbClr val="486D8F"/>
            </a:solidFill>
          </a:ln>
        </p:spPr>
      </p:pic>
      <p:sp>
        <p:nvSpPr>
          <p:cNvPr id="5" name="Rectangle 4">
            <a:extLst>
              <a:ext uri="{FF2B5EF4-FFF2-40B4-BE49-F238E27FC236}">
                <a16:creationId xmlns:a16="http://schemas.microsoft.com/office/drawing/2014/main" id="{5A0246AC-D589-984D-9096-28A33D7E060E}"/>
              </a:ext>
            </a:extLst>
          </p:cNvPr>
          <p:cNvSpPr/>
          <p:nvPr/>
        </p:nvSpPr>
        <p:spPr>
          <a:xfrm>
            <a:off x="4287077" y="1027906"/>
            <a:ext cx="6964018" cy="4524315"/>
          </a:xfrm>
          <a:prstGeom prst="rect">
            <a:avLst/>
          </a:prstGeom>
          <a:solidFill>
            <a:schemeClr val="bg1"/>
          </a:solidFill>
          <a:ln>
            <a:solidFill>
              <a:srgbClr val="486D8F"/>
            </a:solidFill>
          </a:ln>
        </p:spPr>
        <p:txBody>
          <a:bodyPr wrap="square">
            <a:spAutoFit/>
          </a:bodyPr>
          <a:lstStyle/>
          <a:p>
            <a:pPr fontAlgn="base"/>
            <a:r>
              <a:rPr lang="en-GB" sz="2400" dirty="0">
                <a:solidFill>
                  <a:srgbClr val="486D8F"/>
                </a:solidFill>
              </a:rPr>
              <a:t>A beautifully-illustrated workbook offering 44 writing activities drawing on principles of creativity, freedom and choice. </a:t>
            </a:r>
          </a:p>
          <a:p>
            <a:pPr fontAlgn="base"/>
            <a:endParaRPr lang="en-GB" sz="2400" dirty="0">
              <a:solidFill>
                <a:srgbClr val="486D8F"/>
              </a:solidFill>
            </a:endParaRPr>
          </a:p>
          <a:p>
            <a:pPr fontAlgn="base"/>
            <a:r>
              <a:rPr lang="en-GB" sz="2400" dirty="0">
                <a:solidFill>
                  <a:srgbClr val="486D8F"/>
                </a:solidFill>
              </a:rPr>
              <a:t>From speeches to poems, playscripts to novel openings, this is a workbook both to harness pupils’ enthusiasm for writing and to develop their writing ‘muscles’!</a:t>
            </a:r>
          </a:p>
          <a:p>
            <a:pPr fontAlgn="base"/>
            <a:endParaRPr lang="en-GB" sz="2400" b="0" i="0" dirty="0">
              <a:solidFill>
                <a:srgbClr val="486D8F"/>
              </a:solidFill>
              <a:effectLst/>
            </a:endParaRPr>
          </a:p>
          <a:p>
            <a:pPr fontAlgn="base"/>
            <a:r>
              <a:rPr lang="en-GB" sz="2400" dirty="0">
                <a:solidFill>
                  <a:srgbClr val="C56B66"/>
                </a:solidFill>
              </a:rPr>
              <a:t>Available at </a:t>
            </a:r>
            <a:r>
              <a:rPr lang="en-GB" sz="2400" dirty="0">
                <a:solidFill>
                  <a:srgbClr val="C56B66"/>
                </a:solidFill>
                <a:hlinkClick r:id="rId3">
                  <a:extLst>
                    <a:ext uri="{A12FA001-AC4F-418D-AE19-62706E023703}">
                      <ahyp:hlinkClr xmlns:ahyp="http://schemas.microsoft.com/office/drawing/2018/hyperlinkcolor" val="tx"/>
                    </a:ext>
                  </a:extLst>
                </a:hlinkClick>
              </a:rPr>
              <a:t>https://</a:t>
            </a:r>
            <a:r>
              <a:rPr lang="en-GB" sz="2400" dirty="0" err="1">
                <a:solidFill>
                  <a:srgbClr val="C56B66"/>
                </a:solidFill>
                <a:hlinkClick r:id="rId3">
                  <a:extLst>
                    <a:ext uri="{A12FA001-AC4F-418D-AE19-62706E023703}">
                      <ahyp:hlinkClr xmlns:ahyp="http://schemas.microsoft.com/office/drawing/2018/hyperlinkcolor" val="tx"/>
                    </a:ext>
                  </a:extLst>
                </a:hlinkClick>
              </a:rPr>
              <a:t>www.englishandmedia.co.uk</a:t>
            </a:r>
            <a:r>
              <a:rPr lang="en-GB" sz="2400" dirty="0">
                <a:solidFill>
                  <a:srgbClr val="C56B66"/>
                </a:solidFill>
                <a:hlinkClick r:id="rId3">
                  <a:extLst>
                    <a:ext uri="{A12FA001-AC4F-418D-AE19-62706E023703}">
                      <ahyp:hlinkClr xmlns:ahyp="http://schemas.microsoft.com/office/drawing/2018/hyperlinkcolor" val="tx"/>
                    </a:ext>
                  </a:extLst>
                </a:hlinkClick>
              </a:rPr>
              <a:t>/publications/just-write-</a:t>
            </a:r>
            <a:r>
              <a:rPr lang="en-GB" sz="2400" dirty="0" err="1">
                <a:solidFill>
                  <a:srgbClr val="C56B66"/>
                </a:solidFill>
                <a:hlinkClick r:id="rId3">
                  <a:extLst>
                    <a:ext uri="{A12FA001-AC4F-418D-AE19-62706E023703}">
                      <ahyp:hlinkClr xmlns:ahyp="http://schemas.microsoft.com/office/drawing/2018/hyperlinkcolor" val="tx"/>
                    </a:ext>
                  </a:extLst>
                </a:hlinkClick>
              </a:rPr>
              <a:t>emc</a:t>
            </a:r>
            <a:r>
              <a:rPr lang="en-GB" sz="2400" dirty="0">
                <a:solidFill>
                  <a:srgbClr val="C56B66"/>
                </a:solidFill>
                <a:hlinkClick r:id="rId3">
                  <a:extLst>
                    <a:ext uri="{A12FA001-AC4F-418D-AE19-62706E023703}">
                      <ahyp:hlinkClr xmlns:ahyp="http://schemas.microsoft.com/office/drawing/2018/hyperlinkcolor" val="tx"/>
                    </a:ext>
                  </a:extLst>
                </a:hlinkClick>
              </a:rPr>
              <a:t>-let-them-loose</a:t>
            </a:r>
            <a:endParaRPr lang="en-GB" sz="2400" b="0" i="0" dirty="0">
              <a:solidFill>
                <a:srgbClr val="C56B66"/>
              </a:solidFill>
              <a:effectLst/>
            </a:endParaRPr>
          </a:p>
        </p:txBody>
      </p:sp>
    </p:spTree>
    <p:extLst>
      <p:ext uri="{BB962C8B-B14F-4D97-AF65-F5344CB8AC3E}">
        <p14:creationId xmlns:p14="http://schemas.microsoft.com/office/powerpoint/2010/main" val="1745590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B5E0E0"/>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3631</TotalTime>
  <Words>1038</Words>
  <Application>Microsoft Macintosh PowerPoint</Application>
  <PresentationFormat>Widescreen</PresentationFormat>
  <Paragraphs>35</Paragraphs>
  <Slides>5</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vt:i4>
      </vt:variant>
    </vt:vector>
  </HeadingPairs>
  <TitlesOfParts>
    <vt:vector size="11" baseType="lpstr">
      <vt:lpstr>Arial</vt:lpstr>
      <vt:lpstr>Calibri</vt:lpstr>
      <vt:lpstr>Calibri Light</vt:lpstr>
      <vt:lpstr>Office Theme</vt:lpstr>
      <vt:lpstr>1_Office Theme</vt:lpstr>
      <vt:lpstr>Custom Design</vt:lpstr>
      <vt:lpstr>      Just Write online</vt:lpstr>
      <vt:lpstr>The landscape of the moon</vt:lpstr>
      <vt:lpstr>The landscape of the moon: what’s there</vt:lpstr>
      <vt:lpstr>It’s time to JUST WRITE!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Grammar in Context at KS3</dc:title>
  <dc:creator>dan clayton</dc:creator>
  <cp:lastModifiedBy>Lucy Webster</cp:lastModifiedBy>
  <cp:revision>40</cp:revision>
  <cp:lastPrinted>2020-10-06T11:27:40Z</cp:lastPrinted>
  <dcterms:created xsi:type="dcterms:W3CDTF">2020-10-01T08:57:27Z</dcterms:created>
  <dcterms:modified xsi:type="dcterms:W3CDTF">2021-02-02T17:41:20Z</dcterms:modified>
</cp:coreProperties>
</file>