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0" r:id="rId2"/>
    <p:sldId id="276" r:id="rId3"/>
    <p:sldId id="263" r:id="rId4"/>
    <p:sldId id="261" r:id="rId5"/>
    <p:sldId id="268" r:id="rId6"/>
    <p:sldId id="269" r:id="rId7"/>
    <p:sldId id="278" r:id="rId8"/>
    <p:sldId id="271" r:id="rId9"/>
    <p:sldId id="285" r:id="rId10"/>
    <p:sldId id="286" r:id="rId11"/>
    <p:sldId id="287" r:id="rId12"/>
    <p:sldId id="273" r:id="rId13"/>
    <p:sldId id="288" r:id="rId14"/>
    <p:sldId id="280" r:id="rId15"/>
    <p:sldId id="284" r:id="rId16"/>
    <p:sldId id="283" r:id="rId17"/>
    <p:sldId id="28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907"/>
    <p:restoredTop sz="94541"/>
  </p:normalViewPr>
  <p:slideViewPr>
    <p:cSldViewPr snapToGrid="0" snapToObjects="1">
      <p:cViewPr>
        <p:scale>
          <a:sx n="100" d="100"/>
          <a:sy n="100" d="100"/>
        </p:scale>
        <p:origin x="744" y="6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F2767-F6FB-854F-9802-9D8C6013925B}" type="datetimeFigureOut">
              <a:t>12/09/2017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E8BE5-2AA5-954C-B9BF-00D30A3535E6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F3264-07E4-3C41-9E7F-49C2E2D6A455}" type="datetimeFigureOut">
              <a:t>12/09/2017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A903B-3053-1140-BAA9-8B59129569A0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A903B-3053-1140-BAA9-8B59129569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52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A903B-3053-1140-BAA9-8B59129569A0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2767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A903B-3053-1140-BAA9-8B59129569A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67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A4C46-C79E-3E40-8B03-CA614EF6A610}" type="datetime1">
              <a:rPr lang="en-GB" smtClean="0"/>
              <a:t>12/09/2017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A2DE-63F7-F74F-9CB1-0C223D95EA82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07A1F-1969-B14C-A363-89064F60EE73}" type="datetime1">
              <a:rPr lang="en-GB" smtClean="0"/>
              <a:t>12/09/2017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A2DE-63F7-F74F-9CB1-0C223D95EA82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4BE3C-23D0-1147-AE52-6B713F9D4BBF}" type="datetime1">
              <a:rPr lang="en-GB" smtClean="0"/>
              <a:t>12/09/2017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A2DE-63F7-F74F-9CB1-0C223D95EA82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F90B-8F9B-9E4C-A914-39E032A66B73}" type="datetime1">
              <a:rPr lang="en-GB" smtClean="0"/>
              <a:t>12/09/2017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A2DE-63F7-F74F-9CB1-0C223D95EA82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F03D-4278-F945-B040-ADD78B727BB8}" type="datetime1">
              <a:rPr lang="en-GB" smtClean="0"/>
              <a:t>12/09/2017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A2DE-63F7-F74F-9CB1-0C223D95EA82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D8043-0F6E-7B48-840C-19F623A097B3}" type="datetime1">
              <a:rPr lang="en-GB" smtClean="0"/>
              <a:t>12/09/2017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A2DE-63F7-F74F-9CB1-0C223D95EA82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3B55-1B28-DA40-8822-FF08FE0FC531}" type="datetime1">
              <a:rPr lang="en-GB" smtClean="0"/>
              <a:t>12/09/2017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A2DE-63F7-F74F-9CB1-0C223D95EA82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246E5-220B-4347-A8B2-D7F11A749289}" type="datetime1">
              <a:rPr lang="en-GB" smtClean="0"/>
              <a:t>12/09/2017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A2DE-63F7-F74F-9CB1-0C223D95EA82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A435-05DE-D04E-9757-752680360B08}" type="datetime1">
              <a:rPr lang="en-GB" smtClean="0"/>
              <a:t>12/09/2017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A2DE-63F7-F74F-9CB1-0C223D95EA82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9717A-9EA1-2548-800D-F9B654750F9C}" type="datetime1">
              <a:rPr lang="en-GB" smtClean="0"/>
              <a:t>12/09/2017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A2DE-63F7-F74F-9CB1-0C223D95EA82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60CB-0BCA-3C4D-A1FE-56A005F3A750}" type="datetime1">
              <a:rPr lang="en-GB" smtClean="0"/>
              <a:t>12/09/2017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5A2DE-63F7-F74F-9CB1-0C223D95EA82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D2435-F2E4-8945-BBE3-E19255CDEABE}" type="datetime1">
              <a:rPr lang="en-GB" smtClean="0"/>
              <a:t>12/09/2017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©EMC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5A2DE-63F7-F74F-9CB1-0C223D95EA82}" type="slidenum">
              <a:rPr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7131" y="3724249"/>
            <a:ext cx="72004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It’s Good to Talk – Developing Group </a:t>
            </a:r>
            <a:r>
              <a:rPr lang="en-US" sz="4000" dirty="0"/>
              <a:t>Work </a:t>
            </a:r>
            <a:r>
              <a:rPr lang="en-US" sz="4000" dirty="0" smtClean="0"/>
              <a:t>in English </a:t>
            </a:r>
            <a:endParaRPr lang="en-US" sz="4000" dirty="0"/>
          </a:p>
          <a:p>
            <a:pPr algn="ctr"/>
            <a:r>
              <a:rPr lang="en-US" sz="4000" dirty="0" err="1" smtClean="0"/>
              <a:t>ResearchEd</a:t>
            </a:r>
            <a:r>
              <a:rPr lang="en-US" sz="4000" dirty="0" smtClean="0"/>
              <a:t> Presentation</a:t>
            </a:r>
            <a:endParaRPr lang="en-US" sz="4000" dirty="0"/>
          </a:p>
          <a:p>
            <a:pPr algn="ctr"/>
            <a:r>
              <a:rPr lang="en-US" sz="3200" dirty="0" smtClean="0"/>
              <a:t>Sat 9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September 2017</a:t>
            </a:r>
            <a:endParaRPr lang="en-US" sz="3200" dirty="0"/>
          </a:p>
          <a:p>
            <a:pPr algn="ctr"/>
            <a:endParaRPr lang="en-US" sz="4400" dirty="0"/>
          </a:p>
          <a:p>
            <a:pPr algn="ctr"/>
            <a:endParaRPr lang="en-US" sz="4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723E-EC48-7743-B604-B4CC899B0EB4}" type="datetime1">
              <a:rPr lang="en-GB" smtClean="0"/>
              <a:t>12/09/2017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590800" y="6356350"/>
            <a:ext cx="3993060" cy="365125"/>
          </a:xfrm>
        </p:spPr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0023" y="380864"/>
            <a:ext cx="2674614" cy="3142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40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E38B3-8605-2F43-B893-7F9E39BFCAF8}" type="datetime1">
              <a:rPr lang="en-GB" smtClean="0"/>
              <a:t>12/09/2017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93392" y="201168"/>
            <a:ext cx="6729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CLIP 12 Expert groups share their poems and compare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79700" y="2120900"/>
            <a:ext cx="842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VIDEO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719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EAFE6-C8E9-1A48-A75F-AF7B3AE5130C}" type="datetime1">
              <a:rPr lang="en-GB" smtClean="0"/>
              <a:t>12/09/2017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94560" y="316984"/>
            <a:ext cx="5193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CLIP 14 Feedback to whole class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25700" y="1270000"/>
            <a:ext cx="975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VIDEO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1656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 students said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‘I preferred doing harder tasks as they made me think in ways I have never thought.’</a:t>
            </a:r>
          </a:p>
          <a:p>
            <a:r>
              <a:rPr lang="en-US" dirty="0" smtClean="0"/>
              <a:t>‘ ‘I prefer the tasks where you are left more on our own…because it gets your brain up and working.’</a:t>
            </a:r>
          </a:p>
          <a:p>
            <a:r>
              <a:rPr lang="en-US" dirty="0" smtClean="0"/>
              <a:t>‘I liked it because I got to use my mind and think more outside the box for myself. It helped me explain things out loud that you thought in your head.’</a:t>
            </a:r>
          </a:p>
          <a:p>
            <a:r>
              <a:rPr lang="en-US" dirty="0" smtClean="0"/>
              <a:t>Many liked tasks where left to work together in groups: </a:t>
            </a:r>
          </a:p>
          <a:p>
            <a:pPr lvl="1"/>
            <a:r>
              <a:rPr lang="en-US" sz="3100" dirty="0" smtClean="0"/>
              <a:t>‘</a:t>
            </a:r>
            <a:r>
              <a:rPr lang="en-US" sz="3100" dirty="0"/>
              <a:t>because I’m the person finding out. I’m exploring into the poem.’</a:t>
            </a:r>
          </a:p>
          <a:p>
            <a:pPr lvl="1"/>
            <a:r>
              <a:rPr lang="en-US" sz="3100" dirty="0"/>
              <a:t>‘then we could use our imagination and do it </a:t>
            </a:r>
            <a:r>
              <a:rPr lang="en-US" sz="3100" dirty="0" smtClean="0"/>
              <a:t>ourselves.’</a:t>
            </a:r>
            <a:endParaRPr lang="en-US" sz="31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2B5EB-FFDC-DD4B-BE27-58C8880B43B1}" type="datetime1">
              <a:rPr lang="en-GB" smtClean="0"/>
              <a:t>12/09/2017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44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37525" cy="6580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Teachers’ reflections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5966-365F-2649-82BA-BB8BE7BC88B9}" type="datetime1">
              <a:rPr lang="en-GB" smtClean="0"/>
              <a:t>12/09/2017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4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aspects of our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Logging group work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ow much is done by teachers across a </a:t>
            </a:r>
            <a:r>
              <a:rPr lang="en-US" dirty="0" err="1" smtClean="0"/>
              <a:t>dept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With which year groups &amp; students?</a:t>
            </a:r>
          </a:p>
          <a:p>
            <a:pPr lvl="1"/>
            <a:r>
              <a:rPr lang="en-US" dirty="0" smtClean="0"/>
              <a:t>% of lesson</a:t>
            </a:r>
          </a:p>
          <a:p>
            <a:pPr lvl="1"/>
            <a:r>
              <a:rPr lang="en-US" dirty="0" smtClean="0"/>
              <a:t>Sequence within lesson</a:t>
            </a:r>
          </a:p>
          <a:p>
            <a:pPr lvl="1"/>
            <a:r>
              <a:rPr lang="en-US" dirty="0" smtClean="0"/>
              <a:t>Implications?</a:t>
            </a:r>
          </a:p>
          <a:p>
            <a:pPr lvl="1"/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Interventions in group work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14 different reasons to intervene/ways of intervening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Which do you habitually use?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What happens if you intervene in different ways?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896CE-06F9-AA4F-8ABC-D689D5BCF5B8}" type="datetime1">
              <a:rPr lang="en-GB" smtClean="0"/>
              <a:t>12/09/2017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06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0AA4-70C9-1442-BC3E-5940C2676EF1}" type="datetime1">
              <a:rPr lang="en-GB" smtClean="0"/>
              <a:t>12/09/2017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3504" y="380114"/>
            <a:ext cx="6364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Logging Group Work</a:t>
            </a:r>
          </a:p>
          <a:p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03" y="1211111"/>
            <a:ext cx="8506398" cy="4440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85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14 ways of </a:t>
            </a:r>
            <a:r>
              <a:rPr lang="en-US" dirty="0"/>
              <a:t>i</a:t>
            </a:r>
            <a:r>
              <a:rPr lang="en-US" dirty="0" smtClean="0"/>
              <a:t>ntervening in group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1. Pausing to share great ideas &amp; give other groups a sense of what’s possible.</a:t>
            </a:r>
          </a:p>
          <a:p>
            <a:r>
              <a:rPr lang="en-US" sz="2400" dirty="0" smtClean="0"/>
              <a:t>2. Pausing to push thinking further, in directions you think it should be going in.</a:t>
            </a:r>
          </a:p>
          <a:p>
            <a:r>
              <a:rPr lang="en-US" sz="2400" dirty="0" smtClean="0"/>
              <a:t>3. Challenging ideas – not ‘anything goes’</a:t>
            </a:r>
          </a:p>
          <a:p>
            <a:r>
              <a:rPr lang="en-US" sz="2400" dirty="0" smtClean="0"/>
              <a:t>4. Correcting a misunderstanding</a:t>
            </a:r>
          </a:p>
          <a:p>
            <a:r>
              <a:rPr lang="en-US" sz="2400" dirty="0" smtClean="0"/>
              <a:t>5. Adding a new dimension, or fresh bit of information</a:t>
            </a:r>
          </a:p>
          <a:p>
            <a:r>
              <a:rPr lang="en-US" sz="2400" dirty="0" smtClean="0"/>
              <a:t>6. Acting as devil’s advocate</a:t>
            </a:r>
          </a:p>
          <a:p>
            <a:r>
              <a:rPr lang="en-US" sz="2400" dirty="0" smtClean="0"/>
              <a:t>7. Putting your own view</a:t>
            </a:r>
          </a:p>
          <a:p>
            <a:r>
              <a:rPr lang="en-US" sz="2400" dirty="0" smtClean="0"/>
              <a:t>Plus 7 more</a:t>
            </a:r>
            <a:r>
              <a:rPr lang="mr-IN" sz="2400" dirty="0" smtClean="0"/>
              <a:t>…</a:t>
            </a:r>
            <a:r>
              <a:rPr lang="en-GB" sz="2400" dirty="0" smtClean="0"/>
              <a:t>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8B467-BD06-2D4B-959A-BB98D157566C}" type="datetime1">
              <a:rPr lang="en-GB" smtClean="0"/>
              <a:t>12/09/2017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©EMC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74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7FA3-D291-DE43-98C7-386BAE39451C}" type="datetime1">
              <a:rPr lang="en-GB" smtClean="0"/>
              <a:t>12/09/2017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103120" y="1737360"/>
            <a:ext cx="55046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 more information</a:t>
            </a:r>
            <a:r>
              <a:rPr lang="en-US" sz="2400" dirty="0" smtClean="0"/>
              <a:t>, or to get involved, </a:t>
            </a:r>
            <a:r>
              <a:rPr lang="en-US" sz="2400" dirty="0" smtClean="0"/>
              <a:t>contact: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barbara@englishandmedia.co.uk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It’s Good to Talk Project Page: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www.englishandmedia.co.uk</a:t>
            </a:r>
            <a:r>
              <a:rPr lang="en-US" sz="2400" dirty="0" smtClean="0"/>
              <a:t>/</a:t>
            </a:r>
            <a:r>
              <a:rPr lang="en-US" sz="2400" dirty="0" err="1" smtClean="0"/>
              <a:t>cpd</a:t>
            </a:r>
            <a:r>
              <a:rPr lang="en-US" sz="2400" dirty="0" smtClean="0"/>
              <a:t>-and-consultancy/our-projects/its-good-to-talk-developing-group-work-in-</a:t>
            </a:r>
            <a:r>
              <a:rPr lang="en-US" sz="2400" dirty="0" err="1" smtClean="0"/>
              <a:t>english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4424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7605-5021-8C41-A63E-80E186B0C18D}" type="datetime1">
              <a:rPr lang="en-GB" smtClean="0"/>
              <a:t>12/09/2017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0" y="650109"/>
            <a:ext cx="64678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kind of research?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smtClean="0"/>
              <a:t>Subject-based research into pedagogy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Not a large RCT research project 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Questions before answers </a:t>
            </a:r>
          </a:p>
          <a:p>
            <a:pPr marL="342900" indent="-342900">
              <a:buAutoNum type="arabicPeriod"/>
            </a:pPr>
            <a:r>
              <a:rPr lang="en-US" sz="2800" dirty="0" err="1" smtClean="0"/>
              <a:t>Recognising</a:t>
            </a:r>
            <a:r>
              <a:rPr lang="en-US" sz="2800" dirty="0" smtClean="0"/>
              <a:t> the complicated, multifactorial nature of classrooms </a:t>
            </a:r>
          </a:p>
          <a:p>
            <a:pPr marL="342900" indent="-342900">
              <a:buAutoNum type="arabicPeriod"/>
            </a:pPr>
            <a:r>
              <a:rPr lang="en-US" sz="2800" dirty="0" smtClean="0"/>
              <a:t>Avoiding making exaggerated claims </a:t>
            </a:r>
          </a:p>
        </p:txBody>
      </p:sp>
    </p:spTree>
    <p:extLst>
      <p:ext uri="{BB962C8B-B14F-4D97-AF65-F5344CB8AC3E}">
        <p14:creationId xmlns:p14="http://schemas.microsoft.com/office/powerpoint/2010/main" val="69076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Group </a:t>
            </a:r>
            <a:r>
              <a:rPr lang="en-US" sz="2800" dirty="0" smtClean="0"/>
              <a:t>work – beyond broad ‘strategies’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Structures for group work – </a:t>
            </a:r>
            <a:r>
              <a:rPr lang="en-US" sz="2800" i="1" dirty="0" smtClean="0"/>
              <a:t>jigsaws</a:t>
            </a:r>
            <a:r>
              <a:rPr lang="en-US" sz="2800" i="1" dirty="0"/>
              <a:t>, </a:t>
            </a:r>
            <a:r>
              <a:rPr lang="en-US" sz="2800" i="1" dirty="0" err="1"/>
              <a:t>socratic</a:t>
            </a:r>
            <a:r>
              <a:rPr lang="en-US" sz="2800" i="1" dirty="0"/>
              <a:t> circles, home/expert groups, </a:t>
            </a:r>
            <a:r>
              <a:rPr lang="en-US" sz="2800" i="1" dirty="0" smtClean="0"/>
              <a:t>envoys, snowballing </a:t>
            </a:r>
            <a:r>
              <a:rPr lang="en-US" sz="2800" i="1" dirty="0" err="1"/>
              <a:t>etc</a:t>
            </a:r>
            <a:endParaRPr lang="en-US" sz="2800" i="1" dirty="0"/>
          </a:p>
          <a:p>
            <a:r>
              <a:rPr lang="en-US" sz="2800" dirty="0"/>
              <a:t>Group roles </a:t>
            </a:r>
            <a:r>
              <a:rPr lang="en-US" sz="2800" dirty="0" smtClean="0"/>
              <a:t>– </a:t>
            </a:r>
            <a:r>
              <a:rPr lang="en-US" sz="2800" i="1" dirty="0" smtClean="0"/>
              <a:t>note-taker</a:t>
            </a:r>
            <a:r>
              <a:rPr lang="en-US" sz="2800" i="1" dirty="0"/>
              <a:t>, </a:t>
            </a:r>
            <a:r>
              <a:rPr lang="en-US" sz="2800" i="1" dirty="0" smtClean="0"/>
              <a:t>facilitator, chair </a:t>
            </a:r>
            <a:r>
              <a:rPr lang="en-US" sz="2800" i="1" dirty="0" err="1" smtClean="0"/>
              <a:t>etc</a:t>
            </a:r>
            <a:endParaRPr lang="en-US" sz="2800" i="1" dirty="0"/>
          </a:p>
          <a:p>
            <a:r>
              <a:rPr lang="en-US" sz="2800" dirty="0"/>
              <a:t>Groupings – </a:t>
            </a:r>
            <a:r>
              <a:rPr lang="en-US" sz="2800" i="1" dirty="0" smtClean="0"/>
              <a:t>friendship, ability, </a:t>
            </a:r>
            <a:r>
              <a:rPr lang="en-US" sz="2800" i="1" dirty="0" err="1" smtClean="0"/>
              <a:t>behaviour</a:t>
            </a:r>
            <a:r>
              <a:rPr lang="en-US" sz="2800" i="1" dirty="0" smtClean="0"/>
              <a:t>, random, varied or not</a:t>
            </a:r>
            <a:endParaRPr lang="en-US" sz="2800" i="1" dirty="0"/>
          </a:p>
          <a:p>
            <a:r>
              <a:rPr lang="en-US" sz="2800" dirty="0"/>
              <a:t>Size of </a:t>
            </a:r>
            <a:r>
              <a:rPr lang="en-US" sz="2800" dirty="0" smtClean="0"/>
              <a:t>groups – </a:t>
            </a:r>
            <a:r>
              <a:rPr lang="en-US" sz="2800" i="1" dirty="0" smtClean="0"/>
              <a:t>pros and cons of pairs, 3s, 4s or larger</a:t>
            </a:r>
            <a:endParaRPr lang="en-US" sz="2800" i="1" dirty="0"/>
          </a:p>
          <a:p>
            <a:r>
              <a:rPr lang="en-US" sz="2800" dirty="0" smtClean="0"/>
              <a:t>Procedures/etiquette for </a:t>
            </a:r>
            <a:r>
              <a:rPr lang="en-US" sz="2800" dirty="0"/>
              <a:t>good group </a:t>
            </a:r>
            <a:r>
              <a:rPr lang="en-US" sz="2800" dirty="0" smtClean="0"/>
              <a:t>work – </a:t>
            </a:r>
            <a:r>
              <a:rPr lang="en-US" sz="2800" i="1" dirty="0" smtClean="0"/>
              <a:t>establishing shared ground rules, talk protocols </a:t>
            </a:r>
            <a:r>
              <a:rPr lang="en-US" sz="2800" i="1" dirty="0" err="1" smtClean="0"/>
              <a:t>etc</a:t>
            </a:r>
            <a:endParaRPr lang="en-US" sz="2800" i="1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D403-AF1C-8E41-836A-AB313234CD50}" type="datetime1">
              <a:rPr lang="en-GB" smtClean="0"/>
              <a:t>12/09/2017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Our Project – taking it further to develop group work practices in English classrooms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Can collecting examples </a:t>
            </a:r>
            <a:r>
              <a:rPr lang="en-US" dirty="0"/>
              <a:t>of group work in </a:t>
            </a:r>
            <a:r>
              <a:rPr lang="en-US" dirty="0" smtClean="0"/>
              <a:t>action help show what it can achieve &amp; uncover what it means to do it well?</a:t>
            </a:r>
            <a:endParaRPr lang="en-US" dirty="0"/>
          </a:p>
          <a:p>
            <a:r>
              <a:rPr lang="en-US" dirty="0"/>
              <a:t>Can we go beyond the </a:t>
            </a:r>
            <a:r>
              <a:rPr lang="en-US" dirty="0" smtClean="0"/>
              <a:t>commonly known </a:t>
            </a:r>
            <a:r>
              <a:rPr lang="en-US" dirty="0"/>
              <a:t>‘strategies’ and the </a:t>
            </a:r>
            <a:r>
              <a:rPr lang="en-US" dirty="0" smtClean="0"/>
              <a:t>’tips’ </a:t>
            </a:r>
            <a:r>
              <a:rPr lang="en-US" dirty="0"/>
              <a:t>for good group work to something more subtle &amp; sophisticated?</a:t>
            </a:r>
          </a:p>
          <a:p>
            <a:r>
              <a:rPr lang="en-US" dirty="0"/>
              <a:t>Can teachers be supported in </a:t>
            </a:r>
            <a:r>
              <a:rPr lang="en-US" dirty="0" err="1"/>
              <a:t>analysing</a:t>
            </a:r>
            <a:r>
              <a:rPr lang="en-US" dirty="0"/>
              <a:t> group work &amp; making evaluative judgements about it, as well as how and when to intervene?</a:t>
            </a:r>
          </a:p>
          <a:p>
            <a:r>
              <a:rPr lang="en-US" dirty="0" smtClean="0"/>
              <a:t>Can we refine </a:t>
            </a:r>
            <a:r>
              <a:rPr lang="en-US" dirty="0"/>
              <a:t>the use of group work in English </a:t>
            </a:r>
            <a:r>
              <a:rPr lang="en-US" dirty="0" smtClean="0"/>
              <a:t>classrooms to make </a:t>
            </a:r>
            <a:r>
              <a:rPr lang="en-US" dirty="0"/>
              <a:t>it more productive?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5D77-9750-1B44-BED7-2C459163EBA1}" type="datetime1">
              <a:rPr lang="en-GB" smtClean="0"/>
              <a:t>12/09/2017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979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10 Themes from EMC Group Work Research Project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4434"/>
            <a:ext cx="8229600" cy="4931544"/>
          </a:xfrm>
        </p:spPr>
        <p:txBody>
          <a:bodyPr>
            <a:no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000" dirty="0" smtClean="0"/>
              <a:t>What </a:t>
            </a:r>
            <a:r>
              <a:rPr lang="en-GB" sz="2000" dirty="0"/>
              <a:t>kinds of things is group work good for, and conversely, what kinds of things isn’t it good for? </a:t>
            </a:r>
            <a:endParaRPr lang="en-GB" sz="2000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000" dirty="0"/>
              <a:t>What’s the role of the teacher? </a:t>
            </a:r>
            <a:endParaRPr lang="en-GB" sz="2000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000" dirty="0" smtClean="0"/>
              <a:t>The </a:t>
            </a:r>
            <a:r>
              <a:rPr lang="en-GB" sz="2000" dirty="0"/>
              <a:t>role of </a:t>
            </a:r>
            <a:r>
              <a:rPr lang="en-GB" sz="2000" dirty="0" smtClean="0"/>
              <a:t>report-backs and whole class feedback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000" dirty="0" smtClean="0"/>
              <a:t>Timing </a:t>
            </a:r>
            <a:r>
              <a:rPr lang="en-GB" sz="2000" dirty="0"/>
              <a:t>and pacing of group work (including sequencing in the </a:t>
            </a:r>
            <a:r>
              <a:rPr lang="en-GB" sz="2000" dirty="0" smtClean="0"/>
              <a:t>lesson)</a:t>
            </a:r>
            <a:endParaRPr lang="en-GB" sz="2000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000" dirty="0" smtClean="0"/>
              <a:t>What </a:t>
            </a:r>
            <a:r>
              <a:rPr lang="en-GB" sz="2000" dirty="0"/>
              <a:t>if students don’t seem to be making good progress all the </a:t>
            </a:r>
            <a:r>
              <a:rPr lang="en-GB" sz="2000" dirty="0" smtClean="0"/>
              <a:t>time?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000" dirty="0" smtClean="0"/>
              <a:t>What </a:t>
            </a:r>
            <a:r>
              <a:rPr lang="en-GB" sz="2000" dirty="0"/>
              <a:t>kind of tasks work best in group </a:t>
            </a:r>
            <a:r>
              <a:rPr lang="en-GB" sz="2000" dirty="0" smtClean="0"/>
              <a:t>work?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000" dirty="0" smtClean="0"/>
              <a:t>What’s the right level </a:t>
            </a:r>
            <a:r>
              <a:rPr lang="en-GB" sz="2000" dirty="0"/>
              <a:t>of challenge in group </a:t>
            </a:r>
            <a:r>
              <a:rPr lang="en-GB" sz="2000" dirty="0" smtClean="0"/>
              <a:t>work?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000" dirty="0"/>
              <a:t>W</a:t>
            </a:r>
            <a:r>
              <a:rPr lang="en-GB" sz="2000" dirty="0" smtClean="0"/>
              <a:t>hat </a:t>
            </a:r>
            <a:r>
              <a:rPr lang="en-GB" sz="2000" dirty="0"/>
              <a:t>insights </a:t>
            </a:r>
            <a:r>
              <a:rPr lang="en-GB" sz="2000" dirty="0" smtClean="0"/>
              <a:t>does group </a:t>
            </a:r>
            <a:r>
              <a:rPr lang="en-GB" sz="2000" dirty="0"/>
              <a:t>work </a:t>
            </a:r>
            <a:r>
              <a:rPr lang="en-GB" sz="2000" dirty="0" smtClean="0"/>
              <a:t>offer the teacher into </a:t>
            </a:r>
            <a:r>
              <a:rPr lang="en-GB" sz="2000" dirty="0"/>
              <a:t>how and what children are </a:t>
            </a:r>
            <a:r>
              <a:rPr lang="en-GB" sz="2000" dirty="0" smtClean="0"/>
              <a:t>learning? 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000" dirty="0" smtClean="0"/>
              <a:t>What’s the </a:t>
            </a:r>
            <a:r>
              <a:rPr lang="en-GB" sz="2000" dirty="0"/>
              <a:t>value of creative work in group work on </a:t>
            </a:r>
            <a:r>
              <a:rPr lang="en-GB" sz="2000" dirty="0" smtClean="0"/>
              <a:t>texts?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2000" dirty="0" smtClean="0"/>
              <a:t>Setting </a:t>
            </a:r>
            <a:r>
              <a:rPr lang="en-GB" sz="2000" dirty="0"/>
              <a:t>v mixed </a:t>
            </a:r>
            <a:r>
              <a:rPr lang="en-GB" sz="2000" dirty="0" smtClean="0"/>
              <a:t>ability </a:t>
            </a:r>
            <a:r>
              <a:rPr lang="mr-IN" sz="2000" dirty="0" smtClean="0"/>
              <a:t>–</a:t>
            </a:r>
            <a:r>
              <a:rPr lang="en-GB" sz="2000" dirty="0" smtClean="0"/>
              <a:t> what difference does this make?</a:t>
            </a:r>
            <a:endParaRPr lang="en-GB" sz="2000" dirty="0"/>
          </a:p>
          <a:p>
            <a:pPr>
              <a:lnSpc>
                <a:spcPct val="120000"/>
              </a:lnSpc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A8FC-67DC-D44A-9D61-48650D54D364}" type="datetime1">
              <a:rPr lang="en-GB" smtClean="0"/>
              <a:t>12/09/2017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88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Group work on poetry – falcon poems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Who would you give these poems to? What year?</a:t>
            </a:r>
            <a:endParaRPr lang="en-US" dirty="0"/>
          </a:p>
          <a:p>
            <a:r>
              <a:rPr lang="en-GB" dirty="0"/>
              <a:t>What would you do with the poems? What kinds of activities/approaches? </a:t>
            </a:r>
            <a:endParaRPr lang="en-US" dirty="0"/>
          </a:p>
          <a:p>
            <a:r>
              <a:rPr lang="en-GB" dirty="0"/>
              <a:t>What difficulties do you think the students would have?</a:t>
            </a:r>
            <a:endParaRPr lang="en-US" dirty="0"/>
          </a:p>
          <a:p>
            <a:r>
              <a:rPr lang="en-GB" dirty="0"/>
              <a:t>What would you hope that they might learn about poetry?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307D2-BAC0-F048-96A5-F946B6CD9609}" type="datetime1">
              <a:rPr lang="en-GB" smtClean="0"/>
              <a:t>12/09/2017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88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2D78B-E42F-D944-808D-C8535FA74AC1}" type="datetime1">
              <a:rPr lang="en-GB" smtClean="0"/>
              <a:t>12/09/2017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0" y="654304"/>
            <a:ext cx="2973314" cy="2246769"/>
          </a:xfrm>
          <a:prstGeom prst="rect">
            <a:avLst/>
          </a:prstGeom>
          <a:noFill/>
        </p:spPr>
        <p:txBody>
          <a:bodyPr wrap="none" numCol="1" rtlCol="0">
            <a:spAutoFit/>
          </a:bodyPr>
          <a:lstStyle/>
          <a:p>
            <a:r>
              <a:rPr lang="en-US" sz="2000" b="1" dirty="0"/>
              <a:t>And the Falcon </a:t>
            </a:r>
            <a:r>
              <a:rPr lang="en-US" sz="2000" b="1" dirty="0" smtClean="0"/>
              <a:t>Came</a:t>
            </a:r>
          </a:p>
          <a:p>
            <a:r>
              <a:rPr lang="en-US" sz="2000" i="1" dirty="0" smtClean="0"/>
              <a:t>Ted Hughes</a:t>
            </a:r>
            <a:endParaRPr lang="en-GB" sz="2000" dirty="0"/>
          </a:p>
          <a:p>
            <a:endParaRPr lang="en-GB" sz="2000" dirty="0"/>
          </a:p>
          <a:p>
            <a:r>
              <a:rPr lang="en-GB" sz="2000" dirty="0" smtClean="0"/>
              <a:t>&amp; </a:t>
            </a:r>
          </a:p>
          <a:p>
            <a:r>
              <a:rPr lang="en-US" sz="2000" dirty="0"/>
              <a:t/>
            </a:r>
            <a:br>
              <a:rPr lang="en-US" sz="2000" dirty="0"/>
            </a:br>
            <a:r>
              <a:rPr lang="en-US" sz="2000" b="1" dirty="0" smtClean="0"/>
              <a:t>The Falcon to the Falconer</a:t>
            </a:r>
          </a:p>
          <a:p>
            <a:r>
              <a:rPr lang="en-US" sz="2000" i="1" dirty="0" smtClean="0"/>
              <a:t>Jonathan Steffen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46273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96555"/>
            <a:ext cx="7886700" cy="608759"/>
          </a:xfrm>
        </p:spPr>
        <p:txBody>
          <a:bodyPr>
            <a:normAutofit/>
          </a:bodyPr>
          <a:lstStyle/>
          <a:p>
            <a:r>
              <a:rPr lang="en-US" sz="2700" dirty="0"/>
              <a:t>Falcon Poems – the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05314"/>
            <a:ext cx="7886700" cy="3843206"/>
          </a:xfrm>
        </p:spPr>
        <p:txBody>
          <a:bodyPr>
            <a:noAutofit/>
          </a:bodyPr>
          <a:lstStyle/>
          <a:p>
            <a:r>
              <a:rPr lang="en-US" sz="1950" dirty="0" smtClean="0"/>
              <a:t>5 mins looking at still images of falcons – whol</a:t>
            </a:r>
            <a:r>
              <a:rPr lang="en-US" sz="1950" dirty="0" smtClean="0"/>
              <a:t>e class</a:t>
            </a:r>
            <a:endParaRPr lang="en-US" sz="1950" dirty="0" smtClean="0"/>
          </a:p>
          <a:p>
            <a:r>
              <a:rPr lang="en-US" sz="1950" dirty="0" smtClean="0"/>
              <a:t>Home </a:t>
            </a:r>
            <a:r>
              <a:rPr lang="en-US" sz="1950" dirty="0"/>
              <a:t>groups on different poems, each with a set of statements – agree/disagree/not sure. Pick 3 they most agree with, 1 they most disagree with. </a:t>
            </a:r>
            <a:r>
              <a:rPr lang="en-US" sz="1950" i="1" dirty="0"/>
              <a:t>A few groups worked more on their own, with some statements being fed in if they asked for some support or prompts but not otherwise. </a:t>
            </a:r>
            <a:r>
              <a:rPr lang="en-US" sz="1950" dirty="0"/>
              <a:t>(20 mins)</a:t>
            </a:r>
          </a:p>
          <a:p>
            <a:r>
              <a:rPr lang="en-US" sz="1950" dirty="0"/>
              <a:t>Re-jigged into expert groups on both poems, looking at similarities and differences. (20 mins)</a:t>
            </a:r>
          </a:p>
          <a:p>
            <a:r>
              <a:rPr lang="en-US" sz="1950" dirty="0"/>
              <a:t>Report-back to whole class (15 mins)</a:t>
            </a:r>
          </a:p>
          <a:p>
            <a:r>
              <a:rPr lang="en-US" sz="1950" dirty="0"/>
              <a:t>Expressive writing – a free chance to express thoughts, ideas, uncertainties in whatever way they wanted. (20 mins)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713BD-3410-4D44-9C3D-BAD352AE0328}" type="datetime1">
              <a:rPr lang="en-GB" smtClean="0"/>
              <a:t>12/09/2017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5D3AA-203E-E440-B243-5D5EA699B319}" type="datetime1">
              <a:rPr lang="en-GB" smtClean="0"/>
              <a:t>12/09/2017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©EMC 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4286" y="210919"/>
            <a:ext cx="6775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CLIP 11 Home groups talk about the poems, with statements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01900" y="2400300"/>
            <a:ext cx="842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VIDEO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2358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2E6FC1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2554</TotalTime>
  <Words>911</Words>
  <Application>Microsoft Macintosh PowerPoint</Application>
  <PresentationFormat>On-screen Show (4:3)</PresentationFormat>
  <Paragraphs>132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Mangal</vt:lpstr>
      <vt:lpstr>Arial</vt:lpstr>
      <vt:lpstr>Office Theme</vt:lpstr>
      <vt:lpstr>PowerPoint Presentation</vt:lpstr>
      <vt:lpstr>PowerPoint Presentation</vt:lpstr>
      <vt:lpstr>Group work – beyond broad ‘strategies’ </vt:lpstr>
      <vt:lpstr>Our Project – taking it further to develop group work practices in English classrooms</vt:lpstr>
      <vt:lpstr>10 Themes from EMC Group Work Research Project</vt:lpstr>
      <vt:lpstr>Group work on poetry – falcon poems</vt:lpstr>
      <vt:lpstr>PowerPoint Presentation</vt:lpstr>
      <vt:lpstr>Falcon Poems – the activities</vt:lpstr>
      <vt:lpstr>PowerPoint Presentation</vt:lpstr>
      <vt:lpstr>PowerPoint Presentation</vt:lpstr>
      <vt:lpstr>PowerPoint Presentation</vt:lpstr>
      <vt:lpstr>What the students said</vt:lpstr>
      <vt:lpstr>Teachers’ reflections</vt:lpstr>
      <vt:lpstr>New aspects of our work</vt:lpstr>
      <vt:lpstr>PowerPoint Presentation</vt:lpstr>
      <vt:lpstr>14 ways of intervening in group work</vt:lpstr>
      <vt:lpstr>PowerPoint Presentation</vt:lpstr>
    </vt:vector>
  </TitlesOfParts>
  <Company>EMC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barbara bleiman</dc:creator>
  <cp:lastModifiedBy>Microsoft Office User</cp:lastModifiedBy>
  <cp:revision>67</cp:revision>
  <cp:lastPrinted>2017-09-04T11:33:23Z</cp:lastPrinted>
  <dcterms:created xsi:type="dcterms:W3CDTF">2015-11-04T13:14:45Z</dcterms:created>
  <dcterms:modified xsi:type="dcterms:W3CDTF">2017-09-12T07:43:03Z</dcterms:modified>
</cp:coreProperties>
</file>